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1" d="100"/>
          <a:sy n="41" d="100"/>
        </p:scale>
        <p:origin x="820" y="8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ADE7B0-5CB3-4A9D-98E4-0920C47F56D3}" type="datetimeFigureOut">
              <a:rPr lang="en-IN" smtClean="0"/>
              <a:t>18-05-2024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6B037C-FB2F-4965-8D99-F73C5DA181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2795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6B037C-FB2F-4965-8D99-F73C5DA18189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5603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00" b="1" i="0">
                <a:solidFill>
                  <a:srgbClr val="17375E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00" b="1" i="0">
                <a:solidFill>
                  <a:srgbClr val="17375E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00" b="1" i="0">
                <a:solidFill>
                  <a:srgbClr val="17375E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00" b="1" i="0">
                <a:solidFill>
                  <a:srgbClr val="17375E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09600" y="62484"/>
            <a:ext cx="16687800" cy="1118870"/>
          </a:xfrm>
          <a:custGeom>
            <a:avLst/>
            <a:gdLst/>
            <a:ahLst/>
            <a:cxnLst/>
            <a:rect l="l" t="t" r="r" b="b"/>
            <a:pathLst>
              <a:path w="16687800" h="1118870">
                <a:moveTo>
                  <a:pt x="16687800" y="0"/>
                </a:moveTo>
                <a:lnTo>
                  <a:pt x="0" y="0"/>
                </a:lnTo>
                <a:lnTo>
                  <a:pt x="0" y="1118616"/>
                </a:lnTo>
                <a:lnTo>
                  <a:pt x="16687800" y="1118616"/>
                </a:lnTo>
                <a:lnTo>
                  <a:pt x="16687800" y="0"/>
                </a:lnTo>
                <a:close/>
              </a:path>
            </a:pathLst>
          </a:custGeom>
          <a:solidFill>
            <a:srgbClr val="819D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341" y="-244348"/>
            <a:ext cx="5337175" cy="1275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00" b="1" i="0">
                <a:solidFill>
                  <a:srgbClr val="17375E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jp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jpg"/><Relationship Id="rId9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7" Type="http://schemas.openxmlformats.org/officeDocument/2006/relationships/image" Target="../media/image60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jpg"/><Relationship Id="rId5" Type="http://schemas.openxmlformats.org/officeDocument/2006/relationships/image" Target="../media/image58.jp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g"/><Relationship Id="rId3" Type="http://schemas.openxmlformats.org/officeDocument/2006/relationships/image" Target="../media/image84.png"/><Relationship Id="rId7" Type="http://schemas.openxmlformats.org/officeDocument/2006/relationships/image" Target="../media/image8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88.png"/><Relationship Id="rId4" Type="http://schemas.openxmlformats.org/officeDocument/2006/relationships/image" Target="../media/image74.png"/><Relationship Id="rId9" Type="http://schemas.openxmlformats.org/officeDocument/2006/relationships/image" Target="../media/image8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759427" cy="652881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6362700"/>
              <a:ext cx="16759555" cy="3924300"/>
            </a:xfrm>
            <a:custGeom>
              <a:avLst/>
              <a:gdLst/>
              <a:ahLst/>
              <a:cxnLst/>
              <a:rect l="l" t="t" r="r" b="b"/>
              <a:pathLst>
                <a:path w="16759555" h="3924300">
                  <a:moveTo>
                    <a:pt x="16759428" y="3924297"/>
                  </a:moveTo>
                  <a:lnTo>
                    <a:pt x="16759428" y="0"/>
                  </a:lnTo>
                  <a:lnTo>
                    <a:pt x="0" y="0"/>
                  </a:lnTo>
                  <a:lnTo>
                    <a:pt x="0" y="3924297"/>
                  </a:lnTo>
                  <a:lnTo>
                    <a:pt x="16759428" y="3924297"/>
                  </a:lnTo>
                  <a:close/>
                </a:path>
              </a:pathLst>
            </a:custGeom>
            <a:solidFill>
              <a:srgbClr val="819D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770095" y="0"/>
              <a:ext cx="1518285" cy="10287000"/>
            </a:xfrm>
            <a:custGeom>
              <a:avLst/>
              <a:gdLst/>
              <a:ahLst/>
              <a:cxnLst/>
              <a:rect l="l" t="t" r="r" b="b"/>
              <a:pathLst>
                <a:path w="1518284" h="10287000">
                  <a:moveTo>
                    <a:pt x="1517902" y="0"/>
                  </a:moveTo>
                  <a:lnTo>
                    <a:pt x="0" y="0"/>
                  </a:lnTo>
                  <a:lnTo>
                    <a:pt x="0" y="10286996"/>
                  </a:lnTo>
                  <a:lnTo>
                    <a:pt x="1517902" y="10286996"/>
                  </a:lnTo>
                  <a:lnTo>
                    <a:pt x="1517902" y="0"/>
                  </a:lnTo>
                  <a:close/>
                </a:path>
              </a:pathLst>
            </a:custGeom>
            <a:solidFill>
              <a:srgbClr val="EDF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-59944" y="6532737"/>
            <a:ext cx="12161520" cy="2096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550" i="1" spc="-1475" dirty="0">
                <a:solidFill>
                  <a:srgbClr val="2C4456"/>
                </a:solidFill>
                <a:latin typeface="Times New Roman"/>
                <a:cs typeface="Times New Roman"/>
              </a:rPr>
              <a:t>HOTEL</a:t>
            </a:r>
            <a:r>
              <a:rPr sz="13550" i="1" spc="-145" dirty="0">
                <a:solidFill>
                  <a:srgbClr val="2C4456"/>
                </a:solidFill>
                <a:latin typeface="Times New Roman"/>
                <a:cs typeface="Times New Roman"/>
              </a:rPr>
              <a:t> </a:t>
            </a:r>
            <a:r>
              <a:rPr sz="13550" i="1" spc="-1290" dirty="0">
                <a:solidFill>
                  <a:srgbClr val="2C4456"/>
                </a:solidFill>
                <a:latin typeface="Times New Roman"/>
                <a:cs typeface="Times New Roman"/>
              </a:rPr>
              <a:t>BOOKING</a:t>
            </a:r>
            <a:endParaRPr sz="135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62996" y="8849055"/>
            <a:ext cx="526542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b="1" dirty="0">
                <a:solidFill>
                  <a:srgbClr val="2C4456"/>
                </a:solidFill>
                <a:latin typeface="Schoolbook Uralic"/>
                <a:cs typeface="Schoolbook Uralic"/>
              </a:rPr>
              <a:t>EDA</a:t>
            </a:r>
            <a:r>
              <a:rPr sz="6600" b="1" spc="-160" dirty="0">
                <a:solidFill>
                  <a:srgbClr val="2C4456"/>
                </a:solidFill>
                <a:latin typeface="Schoolbook Uralic"/>
                <a:cs typeface="Schoolbook Uralic"/>
              </a:rPr>
              <a:t> </a:t>
            </a:r>
            <a:r>
              <a:rPr sz="6600" b="1" spc="-10" dirty="0">
                <a:solidFill>
                  <a:srgbClr val="2C4456"/>
                </a:solidFill>
                <a:latin typeface="Schoolbook Uralic"/>
                <a:cs typeface="Schoolbook Uralic"/>
              </a:rPr>
              <a:t>Report</a:t>
            </a:r>
            <a:endParaRPr sz="6600">
              <a:latin typeface="Schoolbook Uralic"/>
              <a:cs typeface="Schoolbook Ural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000" y="1316735"/>
            <a:ext cx="17526000" cy="8970645"/>
          </a:xfrm>
          <a:custGeom>
            <a:avLst/>
            <a:gdLst/>
            <a:ahLst/>
            <a:cxnLst/>
            <a:rect l="l" t="t" r="r" b="b"/>
            <a:pathLst>
              <a:path w="17526000" h="8970645">
                <a:moveTo>
                  <a:pt x="17526000" y="0"/>
                </a:moveTo>
                <a:lnTo>
                  <a:pt x="0" y="0"/>
                </a:lnTo>
                <a:lnTo>
                  <a:pt x="0" y="8970264"/>
                </a:lnTo>
                <a:lnTo>
                  <a:pt x="17526000" y="8970264"/>
                </a:lnTo>
                <a:lnTo>
                  <a:pt x="17526000" y="0"/>
                </a:lnTo>
                <a:close/>
              </a:path>
            </a:pathLst>
          </a:custGeom>
          <a:solidFill>
            <a:srgbClr val="819DB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9688" y="0"/>
            <a:ext cx="11835383" cy="188366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225797" y="-136194"/>
            <a:ext cx="10292715" cy="1275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225540" algn="l"/>
              </a:tabLst>
            </a:pPr>
            <a:r>
              <a:rPr spc="-390" dirty="0"/>
              <a:t>F</a:t>
            </a:r>
            <a:r>
              <a:rPr spc="90" dirty="0"/>
              <a:t>ABRIC</a:t>
            </a:r>
            <a:r>
              <a:rPr spc="-545" dirty="0"/>
              <a:t>A</a:t>
            </a:r>
            <a:r>
              <a:rPr spc="80" dirty="0"/>
              <a:t>TIN</a:t>
            </a:r>
            <a:r>
              <a:rPr spc="90" dirty="0"/>
              <a:t>G</a:t>
            </a:r>
            <a:r>
              <a:rPr dirty="0"/>
              <a:t>	</a:t>
            </a:r>
            <a:r>
              <a:rPr spc="-10" dirty="0"/>
              <a:t>INSIGHTS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720029" y="830141"/>
            <a:ext cx="203200" cy="202565"/>
            <a:chOff x="2720029" y="830141"/>
            <a:chExt cx="203200" cy="202565"/>
          </a:xfrm>
        </p:grpSpPr>
        <p:sp>
          <p:nvSpPr>
            <p:cNvPr id="6" name="object 6"/>
            <p:cNvSpPr/>
            <p:nvPr/>
          </p:nvSpPr>
          <p:spPr>
            <a:xfrm>
              <a:off x="2727818" y="837931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186993" y="0"/>
                  </a:moveTo>
                  <a:lnTo>
                    <a:pt x="0" y="0"/>
                  </a:lnTo>
                  <a:lnTo>
                    <a:pt x="0" y="186885"/>
                  </a:lnTo>
                  <a:lnTo>
                    <a:pt x="186993" y="186885"/>
                  </a:lnTo>
                  <a:lnTo>
                    <a:pt x="186993" y="0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27818" y="837931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0" y="186885"/>
                  </a:moveTo>
                  <a:lnTo>
                    <a:pt x="186993" y="186885"/>
                  </a:lnTo>
                  <a:lnTo>
                    <a:pt x="186993" y="0"/>
                  </a:lnTo>
                  <a:lnTo>
                    <a:pt x="0" y="0"/>
                  </a:lnTo>
                  <a:lnTo>
                    <a:pt x="0" y="186885"/>
                  </a:lnTo>
                  <a:close/>
                </a:path>
              </a:pathLst>
            </a:custGeom>
            <a:ln w="155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289303" y="109295"/>
            <a:ext cx="13284835" cy="5692775"/>
            <a:chOff x="1289303" y="109295"/>
            <a:chExt cx="13284835" cy="569277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24527" y="1021041"/>
              <a:ext cx="10349484" cy="14939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968231" y="597661"/>
              <a:ext cx="11539220" cy="506095"/>
            </a:xfrm>
            <a:custGeom>
              <a:avLst/>
              <a:gdLst/>
              <a:ahLst/>
              <a:cxnLst/>
              <a:rect l="l" t="t" r="r" b="b"/>
              <a:pathLst>
                <a:path w="11539219" h="506094">
                  <a:moveTo>
                    <a:pt x="186994" y="0"/>
                  </a:moveTo>
                  <a:lnTo>
                    <a:pt x="0" y="0"/>
                  </a:lnTo>
                  <a:lnTo>
                    <a:pt x="0" y="427164"/>
                  </a:lnTo>
                  <a:lnTo>
                    <a:pt x="186994" y="427164"/>
                  </a:lnTo>
                  <a:lnTo>
                    <a:pt x="186994" y="0"/>
                  </a:lnTo>
                  <a:close/>
                </a:path>
                <a:path w="11539219" h="506094">
                  <a:moveTo>
                    <a:pt x="11538725" y="437388"/>
                  </a:moveTo>
                  <a:lnTo>
                    <a:pt x="1270012" y="437388"/>
                  </a:lnTo>
                  <a:lnTo>
                    <a:pt x="1270012" y="505968"/>
                  </a:lnTo>
                  <a:lnTo>
                    <a:pt x="11538725" y="505968"/>
                  </a:lnTo>
                  <a:lnTo>
                    <a:pt x="11538725" y="437388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68239" y="597649"/>
              <a:ext cx="187325" cy="427355"/>
            </a:xfrm>
            <a:custGeom>
              <a:avLst/>
              <a:gdLst/>
              <a:ahLst/>
              <a:cxnLst/>
              <a:rect l="l" t="t" r="r" b="b"/>
              <a:pathLst>
                <a:path w="187325" h="427355">
                  <a:moveTo>
                    <a:pt x="0" y="427167"/>
                  </a:moveTo>
                  <a:lnTo>
                    <a:pt x="186993" y="427167"/>
                  </a:lnTo>
                  <a:lnTo>
                    <a:pt x="186993" y="0"/>
                  </a:lnTo>
                  <a:lnTo>
                    <a:pt x="0" y="0"/>
                  </a:lnTo>
                  <a:lnTo>
                    <a:pt x="0" y="427167"/>
                  </a:lnTo>
                  <a:close/>
                </a:path>
              </a:pathLst>
            </a:custGeom>
            <a:ln w="155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208660" y="357368"/>
              <a:ext cx="187325" cy="668020"/>
            </a:xfrm>
            <a:custGeom>
              <a:avLst/>
              <a:gdLst/>
              <a:ahLst/>
              <a:cxnLst/>
              <a:rect l="l" t="t" r="r" b="b"/>
              <a:pathLst>
                <a:path w="187325" h="668019">
                  <a:moveTo>
                    <a:pt x="186993" y="0"/>
                  </a:moveTo>
                  <a:lnTo>
                    <a:pt x="0" y="0"/>
                  </a:lnTo>
                  <a:lnTo>
                    <a:pt x="0" y="667448"/>
                  </a:lnTo>
                  <a:lnTo>
                    <a:pt x="186993" y="667449"/>
                  </a:lnTo>
                  <a:lnTo>
                    <a:pt x="186993" y="0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08660" y="357368"/>
              <a:ext cx="187325" cy="668020"/>
            </a:xfrm>
            <a:custGeom>
              <a:avLst/>
              <a:gdLst/>
              <a:ahLst/>
              <a:cxnLst/>
              <a:rect l="l" t="t" r="r" b="b"/>
              <a:pathLst>
                <a:path w="187325" h="668019">
                  <a:moveTo>
                    <a:pt x="0" y="667448"/>
                  </a:moveTo>
                  <a:lnTo>
                    <a:pt x="186993" y="667449"/>
                  </a:lnTo>
                  <a:lnTo>
                    <a:pt x="186993" y="0"/>
                  </a:lnTo>
                  <a:lnTo>
                    <a:pt x="0" y="0"/>
                  </a:lnTo>
                  <a:lnTo>
                    <a:pt x="0" y="667448"/>
                  </a:lnTo>
                  <a:close/>
                </a:path>
              </a:pathLst>
            </a:custGeom>
            <a:ln w="155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49080" y="117086"/>
              <a:ext cx="187325" cy="908050"/>
            </a:xfrm>
            <a:custGeom>
              <a:avLst/>
              <a:gdLst/>
              <a:ahLst/>
              <a:cxnLst/>
              <a:rect l="l" t="t" r="r" b="b"/>
              <a:pathLst>
                <a:path w="187325" h="908050">
                  <a:moveTo>
                    <a:pt x="186993" y="0"/>
                  </a:moveTo>
                  <a:lnTo>
                    <a:pt x="0" y="0"/>
                  </a:lnTo>
                  <a:lnTo>
                    <a:pt x="0" y="907730"/>
                  </a:lnTo>
                  <a:lnTo>
                    <a:pt x="186994" y="907730"/>
                  </a:lnTo>
                  <a:lnTo>
                    <a:pt x="186993" y="0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449080" y="117086"/>
              <a:ext cx="187325" cy="908050"/>
            </a:xfrm>
            <a:custGeom>
              <a:avLst/>
              <a:gdLst/>
              <a:ahLst/>
              <a:cxnLst/>
              <a:rect l="l" t="t" r="r" b="b"/>
              <a:pathLst>
                <a:path w="187325" h="908050">
                  <a:moveTo>
                    <a:pt x="0" y="907730"/>
                  </a:moveTo>
                  <a:lnTo>
                    <a:pt x="186994" y="907730"/>
                  </a:lnTo>
                  <a:lnTo>
                    <a:pt x="186993" y="0"/>
                  </a:lnTo>
                  <a:lnTo>
                    <a:pt x="0" y="0"/>
                  </a:lnTo>
                  <a:lnTo>
                    <a:pt x="0" y="907730"/>
                  </a:lnTo>
                  <a:close/>
                </a:path>
              </a:pathLst>
            </a:custGeom>
            <a:ln w="155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9303" y="1647443"/>
              <a:ext cx="10544556" cy="4154423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2130785" y="2302001"/>
            <a:ext cx="4887595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2270" marR="5080" indent="-1640205">
              <a:lnSpc>
                <a:spcPct val="100000"/>
              </a:lnSpc>
              <a:spcBef>
                <a:spcPts val="100"/>
              </a:spcBef>
            </a:pPr>
            <a:r>
              <a:rPr sz="4400" b="1" u="sng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Carlito"/>
                <a:cs typeface="Carlito"/>
              </a:rPr>
              <a:t>Analysing</a:t>
            </a:r>
            <a:r>
              <a:rPr sz="4400" b="1" u="sng" spc="-140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Carlito"/>
                <a:cs typeface="Carlito"/>
              </a:rPr>
              <a:t> </a:t>
            </a:r>
            <a:r>
              <a:rPr sz="4400" b="1" u="sng" spc="-75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Carlito"/>
                <a:cs typeface="Carlito"/>
              </a:rPr>
              <a:t>Top</a:t>
            </a:r>
            <a:r>
              <a:rPr sz="4400" b="1" u="sng" spc="-120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Carlito"/>
                <a:cs typeface="Carlito"/>
              </a:rPr>
              <a:t> </a:t>
            </a:r>
            <a:r>
              <a:rPr sz="4400" b="1" u="sng" spc="-10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Carlito"/>
                <a:cs typeface="Carlito"/>
              </a:rPr>
              <a:t>Arrival</a:t>
            </a:r>
            <a:r>
              <a:rPr sz="4400" b="1" u="none" spc="-10" dirty="0">
                <a:solidFill>
                  <a:srgbClr val="17375E"/>
                </a:solidFill>
                <a:latin typeface="Carlito"/>
                <a:cs typeface="Carlito"/>
              </a:rPr>
              <a:t> </a:t>
            </a:r>
            <a:r>
              <a:rPr sz="4400" b="1" u="sng" spc="-10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Carlito"/>
                <a:cs typeface="Carlito"/>
              </a:rPr>
              <a:t>Month</a:t>
            </a:r>
            <a:endParaRPr sz="4400">
              <a:latin typeface="Carlito"/>
              <a:cs typeface="Carli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02994" y="6523101"/>
            <a:ext cx="14037310" cy="2952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98500" marR="995680" indent="-685800">
              <a:lnSpc>
                <a:spcPct val="100000"/>
              </a:lnSpc>
              <a:spcBef>
                <a:spcPts val="105"/>
              </a:spcBef>
              <a:buFont typeface="Wingdings"/>
              <a:buChar char=""/>
              <a:tabLst>
                <a:tab pos="698500" algn="l"/>
                <a:tab pos="2481580" algn="l"/>
              </a:tabLst>
            </a:pPr>
            <a:r>
              <a:rPr sz="3200" dirty="0">
                <a:latin typeface="Arial Black"/>
                <a:cs typeface="Arial Black"/>
              </a:rPr>
              <a:t>This</a:t>
            </a:r>
            <a:r>
              <a:rPr sz="3200" spc="-35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bar</a:t>
            </a:r>
            <a:r>
              <a:rPr sz="3200" spc="-15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chart</a:t>
            </a:r>
            <a:r>
              <a:rPr sz="3200" spc="-15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represents</a:t>
            </a:r>
            <a:r>
              <a:rPr sz="3200" spc="-30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a</a:t>
            </a:r>
            <a:r>
              <a:rPr sz="3200" spc="-25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bifurcated</a:t>
            </a:r>
            <a:r>
              <a:rPr sz="3200" spc="-20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monthly</a:t>
            </a:r>
            <a:r>
              <a:rPr sz="3200" spc="-45" dirty="0">
                <a:latin typeface="Arial Black"/>
                <a:cs typeface="Arial Black"/>
              </a:rPr>
              <a:t> </a:t>
            </a:r>
            <a:r>
              <a:rPr sz="3200" spc="-10" dirty="0">
                <a:latin typeface="Arial Black"/>
                <a:cs typeface="Arial Black"/>
              </a:rPr>
              <a:t>booking details</a:t>
            </a:r>
            <a:r>
              <a:rPr sz="3200" dirty="0">
                <a:latin typeface="Arial Black"/>
                <a:cs typeface="Arial Black"/>
              </a:rPr>
              <a:t>	between</a:t>
            </a:r>
            <a:r>
              <a:rPr sz="3200" spc="-25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city</a:t>
            </a:r>
            <a:r>
              <a:rPr sz="3200" spc="-45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hotel</a:t>
            </a:r>
            <a:r>
              <a:rPr sz="3200" spc="-20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and</a:t>
            </a:r>
            <a:r>
              <a:rPr sz="3200" spc="-25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resort</a:t>
            </a:r>
            <a:r>
              <a:rPr sz="3200" spc="-15" dirty="0">
                <a:latin typeface="Arial Black"/>
                <a:cs typeface="Arial Black"/>
              </a:rPr>
              <a:t> </a:t>
            </a:r>
            <a:r>
              <a:rPr sz="3200" spc="-10" dirty="0">
                <a:latin typeface="Arial Black"/>
                <a:cs typeface="Arial Black"/>
              </a:rPr>
              <a:t>hotel.</a:t>
            </a:r>
            <a:endParaRPr sz="3200">
              <a:latin typeface="Arial Black"/>
              <a:cs typeface="Arial Black"/>
            </a:endParaRPr>
          </a:p>
          <a:p>
            <a:pPr marL="469900" marR="5080" indent="-457200">
              <a:lnSpc>
                <a:spcPct val="100000"/>
              </a:lnSpc>
              <a:spcBef>
                <a:spcPts val="3840"/>
              </a:spcBef>
              <a:buFont typeface="Wingdings"/>
              <a:buChar char=""/>
              <a:tabLst>
                <a:tab pos="469900" algn="l"/>
                <a:tab pos="605155" algn="l"/>
              </a:tabLst>
            </a:pP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dirty="0">
                <a:latin typeface="Arial Black"/>
                <a:cs typeface="Arial Black"/>
              </a:rPr>
              <a:t>which</a:t>
            </a:r>
            <a:r>
              <a:rPr sz="3200" spc="-85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gives</a:t>
            </a:r>
            <a:r>
              <a:rPr sz="3200" spc="-85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us</a:t>
            </a:r>
            <a:r>
              <a:rPr sz="3200" spc="-85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a</a:t>
            </a:r>
            <a:r>
              <a:rPr sz="3200" spc="-85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fair</a:t>
            </a:r>
            <a:r>
              <a:rPr sz="3200" spc="-75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idea</a:t>
            </a:r>
            <a:r>
              <a:rPr sz="3200" spc="-75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that</a:t>
            </a:r>
            <a:r>
              <a:rPr sz="3200" spc="-70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both</a:t>
            </a:r>
            <a:r>
              <a:rPr sz="3200" spc="-75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the</a:t>
            </a:r>
            <a:r>
              <a:rPr sz="3200" spc="-75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hotels</a:t>
            </a:r>
            <a:r>
              <a:rPr sz="3200" spc="-70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have</a:t>
            </a:r>
            <a:r>
              <a:rPr sz="3200" spc="-75" dirty="0">
                <a:latin typeface="Arial Black"/>
                <a:cs typeface="Arial Black"/>
              </a:rPr>
              <a:t> </a:t>
            </a:r>
            <a:r>
              <a:rPr sz="3200" spc="-10" dirty="0">
                <a:latin typeface="Arial Black"/>
                <a:cs typeface="Arial Black"/>
              </a:rPr>
              <a:t>received </a:t>
            </a:r>
            <a:r>
              <a:rPr sz="3200" dirty="0">
                <a:latin typeface="Arial Black"/>
                <a:cs typeface="Arial Black"/>
              </a:rPr>
              <a:t>the</a:t>
            </a:r>
            <a:r>
              <a:rPr sz="3200" spc="-40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highest</a:t>
            </a:r>
            <a:r>
              <a:rPr sz="3200" spc="-50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booking</a:t>
            </a:r>
            <a:r>
              <a:rPr sz="3200" spc="-35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in</a:t>
            </a:r>
            <a:r>
              <a:rPr sz="3200" spc="-50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the</a:t>
            </a:r>
            <a:r>
              <a:rPr sz="3200" spc="-35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month</a:t>
            </a:r>
            <a:r>
              <a:rPr sz="3200" spc="-35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of</a:t>
            </a:r>
            <a:r>
              <a:rPr sz="3200" spc="145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August</a:t>
            </a:r>
            <a:r>
              <a:rPr sz="3200" spc="-55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and</a:t>
            </a:r>
            <a:r>
              <a:rPr sz="3200" spc="-35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the</a:t>
            </a:r>
            <a:r>
              <a:rPr sz="3200" spc="-35" dirty="0">
                <a:latin typeface="Arial Black"/>
                <a:cs typeface="Arial Black"/>
              </a:rPr>
              <a:t> </a:t>
            </a:r>
            <a:r>
              <a:rPr sz="3200" spc="-10" dirty="0">
                <a:latin typeface="Arial Black"/>
                <a:cs typeface="Arial Black"/>
              </a:rPr>
              <a:t>lowest </a:t>
            </a:r>
            <a:r>
              <a:rPr sz="3200" dirty="0">
                <a:latin typeface="Arial Black"/>
                <a:cs typeface="Arial Black"/>
              </a:rPr>
              <a:t>booking</a:t>
            </a:r>
            <a:r>
              <a:rPr sz="3200" spc="-10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in</a:t>
            </a:r>
            <a:r>
              <a:rPr sz="3200" spc="-30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the</a:t>
            </a:r>
            <a:r>
              <a:rPr sz="3200" spc="-10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month</a:t>
            </a:r>
            <a:r>
              <a:rPr sz="3200" spc="-30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of</a:t>
            </a:r>
            <a:r>
              <a:rPr sz="3200" spc="165" dirty="0">
                <a:latin typeface="Arial Black"/>
                <a:cs typeface="Arial Black"/>
              </a:rPr>
              <a:t> </a:t>
            </a:r>
            <a:r>
              <a:rPr sz="3200" spc="-10" dirty="0">
                <a:latin typeface="Arial Black"/>
                <a:cs typeface="Arial Black"/>
              </a:rPr>
              <a:t>January.</a:t>
            </a:r>
            <a:endParaRPr sz="32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000" y="1490472"/>
            <a:ext cx="17526000" cy="8453755"/>
          </a:xfrm>
          <a:custGeom>
            <a:avLst/>
            <a:gdLst/>
            <a:ahLst/>
            <a:cxnLst/>
            <a:rect l="l" t="t" r="r" b="b"/>
            <a:pathLst>
              <a:path w="17526000" h="8453755">
                <a:moveTo>
                  <a:pt x="17526000" y="0"/>
                </a:moveTo>
                <a:lnTo>
                  <a:pt x="0" y="0"/>
                </a:lnTo>
                <a:lnTo>
                  <a:pt x="0" y="8453628"/>
                </a:lnTo>
                <a:lnTo>
                  <a:pt x="17526000" y="8453628"/>
                </a:lnTo>
                <a:lnTo>
                  <a:pt x="17526000" y="0"/>
                </a:lnTo>
                <a:close/>
              </a:path>
            </a:pathLst>
          </a:custGeom>
          <a:solidFill>
            <a:srgbClr val="819DB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858256" cy="190195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-12700" y="-69341"/>
            <a:ext cx="5211445" cy="1245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10" dirty="0"/>
              <a:t>Continued...</a:t>
            </a:r>
            <a:endParaRPr sz="80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46992" y="5995413"/>
            <a:ext cx="6509004" cy="4280916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9144"/>
            <a:ext cx="18288000" cy="5375275"/>
            <a:chOff x="0" y="9144"/>
            <a:chExt cx="18288000" cy="537527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62202"/>
              <a:ext cx="5248656" cy="14467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1075308"/>
              <a:ext cx="5184775" cy="67310"/>
            </a:xfrm>
            <a:custGeom>
              <a:avLst/>
              <a:gdLst/>
              <a:ahLst/>
              <a:cxnLst/>
              <a:rect l="l" t="t" r="r" b="b"/>
              <a:pathLst>
                <a:path w="5184775" h="67309">
                  <a:moveTo>
                    <a:pt x="5184648" y="0"/>
                  </a:moveTo>
                  <a:lnTo>
                    <a:pt x="0" y="0"/>
                  </a:lnTo>
                  <a:lnTo>
                    <a:pt x="0" y="67056"/>
                  </a:lnTo>
                  <a:lnTo>
                    <a:pt x="5184648" y="67056"/>
                  </a:lnTo>
                  <a:lnTo>
                    <a:pt x="5184648" y="0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16935" y="1662683"/>
              <a:ext cx="6219444" cy="372160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51692" y="9144"/>
              <a:ext cx="7036308" cy="399135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28003" y="787907"/>
              <a:ext cx="4834890" cy="5715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14644" y="298703"/>
              <a:ext cx="5348478" cy="78714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75704" y="789431"/>
              <a:ext cx="3541013" cy="78714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12140" y="5611748"/>
            <a:ext cx="10985500" cy="38658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5780" marR="5080" indent="-513715">
              <a:lnSpc>
                <a:spcPct val="100000"/>
              </a:lnSpc>
              <a:spcBef>
                <a:spcPts val="95"/>
              </a:spcBef>
              <a:buFont typeface="Courier New"/>
              <a:buChar char="o"/>
              <a:tabLst>
                <a:tab pos="527685" algn="l"/>
              </a:tabLst>
            </a:pPr>
            <a:r>
              <a:rPr sz="2800" dirty="0">
                <a:latin typeface="Carlito"/>
                <a:cs typeface="Carlito"/>
              </a:rPr>
              <a:t>This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Matrix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enlightens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us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about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very</a:t>
            </a:r>
            <a:r>
              <a:rPr sz="2800" spc="-7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important</a:t>
            </a:r>
            <a:r>
              <a:rPr sz="2800" spc="-3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aspect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that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is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customer 	preferences.</a:t>
            </a:r>
            <a:endParaRPr sz="2800">
              <a:latin typeface="Carlito"/>
              <a:cs typeface="Carlito"/>
            </a:endParaRPr>
          </a:p>
          <a:p>
            <a:pPr marL="469900" marR="286385" indent="-457200">
              <a:lnSpc>
                <a:spcPct val="100000"/>
              </a:lnSpc>
              <a:spcBef>
                <a:spcPts val="3360"/>
              </a:spcBef>
              <a:buChar char="o"/>
              <a:tabLst>
                <a:tab pos="469900" algn="l"/>
                <a:tab pos="550545" algn="l"/>
              </a:tabLst>
            </a:pPr>
            <a:r>
              <a:rPr sz="2800" dirty="0">
                <a:latin typeface="Courier New"/>
                <a:cs typeface="Courier New"/>
              </a:rPr>
              <a:t>	</a:t>
            </a:r>
            <a:r>
              <a:rPr sz="2800" dirty="0">
                <a:latin typeface="Carlito"/>
                <a:cs typeface="Carlito"/>
              </a:rPr>
              <a:t>In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this</a:t>
            </a:r>
            <a:r>
              <a:rPr sz="2800" spc="-2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Matrix</a:t>
            </a:r>
            <a:r>
              <a:rPr sz="2800" spc="-3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we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can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find</a:t>
            </a:r>
            <a:r>
              <a:rPr sz="2800" spc="-2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out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room</a:t>
            </a:r>
            <a:r>
              <a:rPr sz="2800" spc="-3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type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spc="-20" dirty="0">
                <a:latin typeface="Carlito"/>
                <a:cs typeface="Carlito"/>
              </a:rPr>
              <a:t>preferences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and</a:t>
            </a:r>
            <a:r>
              <a:rPr sz="2800" spc="-2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spc="-20" dirty="0">
                <a:latin typeface="Carlito"/>
                <a:cs typeface="Carlito"/>
              </a:rPr>
              <a:t>meal preferences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and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combination</a:t>
            </a:r>
            <a:r>
              <a:rPr sz="2800" spc="-3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of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both</a:t>
            </a:r>
            <a:r>
              <a:rPr sz="2800" spc="-3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of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them</a:t>
            </a:r>
            <a:r>
              <a:rPr sz="2800" spc="-30" dirty="0">
                <a:latin typeface="Carlito"/>
                <a:cs typeface="Carlito"/>
              </a:rPr>
              <a:t> </a:t>
            </a:r>
            <a:r>
              <a:rPr sz="2800" spc="-50" dirty="0">
                <a:latin typeface="Carlito"/>
                <a:cs typeface="Carlito"/>
              </a:rPr>
              <a:t>.</a:t>
            </a:r>
            <a:endParaRPr sz="2800">
              <a:latin typeface="Carlito"/>
              <a:cs typeface="Carlito"/>
            </a:endParaRPr>
          </a:p>
          <a:p>
            <a:pPr marL="469900" marR="42545" indent="-457200">
              <a:lnSpc>
                <a:spcPct val="100000"/>
              </a:lnSpc>
              <a:spcBef>
                <a:spcPts val="3365"/>
              </a:spcBef>
              <a:buChar char="o"/>
              <a:tabLst>
                <a:tab pos="469900" algn="l"/>
                <a:tab pos="550545" algn="l"/>
              </a:tabLst>
            </a:pPr>
            <a:r>
              <a:rPr sz="2800" dirty="0">
                <a:latin typeface="Courier New"/>
                <a:cs typeface="Courier New"/>
              </a:rPr>
              <a:t>	</a:t>
            </a:r>
            <a:r>
              <a:rPr sz="2800" dirty="0">
                <a:latin typeface="Carlito"/>
                <a:cs typeface="Carlito"/>
              </a:rPr>
              <a:t>we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get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an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idea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that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majority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of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them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go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for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combination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of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Room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spc="-20" dirty="0">
                <a:latin typeface="Carlito"/>
                <a:cs typeface="Carlito"/>
              </a:rPr>
              <a:t>type </a:t>
            </a:r>
            <a:r>
              <a:rPr sz="2800" dirty="0">
                <a:latin typeface="Carlito"/>
                <a:cs typeface="Carlito"/>
              </a:rPr>
              <a:t>A</a:t>
            </a:r>
            <a:r>
              <a:rPr sz="2800" spc="-7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and</a:t>
            </a:r>
            <a:r>
              <a:rPr sz="2800" spc="-7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BB</a:t>
            </a:r>
            <a:r>
              <a:rPr sz="2800" spc="-7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meals.</a:t>
            </a:r>
            <a:r>
              <a:rPr sz="2800" spc="-7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(Which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shows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that</a:t>
            </a:r>
            <a:r>
              <a:rPr sz="2800" spc="-7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people</a:t>
            </a:r>
            <a:r>
              <a:rPr sz="2800" spc="-7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want</a:t>
            </a:r>
            <a:r>
              <a:rPr sz="2800" spc="-7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greater</a:t>
            </a:r>
            <a:r>
              <a:rPr sz="2800" spc="-100" dirty="0">
                <a:latin typeface="Carlito"/>
                <a:cs typeface="Carlito"/>
              </a:rPr>
              <a:t> </a:t>
            </a:r>
            <a:r>
              <a:rPr sz="2800" spc="-20" dirty="0">
                <a:latin typeface="Carlito"/>
                <a:cs typeface="Carlito"/>
              </a:rPr>
              <a:t>room </a:t>
            </a:r>
            <a:r>
              <a:rPr sz="2800" dirty="0">
                <a:latin typeface="Carlito"/>
                <a:cs typeface="Carlito"/>
              </a:rPr>
              <a:t>experience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and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can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adjust</a:t>
            </a:r>
            <a:r>
              <a:rPr sz="2800" spc="-3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on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their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meal</a:t>
            </a:r>
            <a:r>
              <a:rPr sz="2800" spc="-7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choices).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24194" y="324465"/>
            <a:ext cx="4818380" cy="10077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73125" marR="5080" indent="-861060">
              <a:lnSpc>
                <a:spcPct val="115100"/>
              </a:lnSpc>
              <a:spcBef>
                <a:spcPts val="100"/>
              </a:spcBef>
              <a:tabLst>
                <a:tab pos="1292225" algn="l"/>
              </a:tabLst>
            </a:pPr>
            <a:r>
              <a:rPr sz="2800" u="sng" spc="-40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Georgia"/>
                <a:cs typeface="Georgia"/>
              </a:rPr>
              <a:t>MOST</a:t>
            </a:r>
            <a:r>
              <a:rPr sz="2800" u="sng" spc="-114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Georgia"/>
                <a:cs typeface="Georgia"/>
              </a:rPr>
              <a:t> </a:t>
            </a:r>
            <a:r>
              <a:rPr sz="2800" u="sng" spc="-105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Georgia"/>
                <a:cs typeface="Georgia"/>
              </a:rPr>
              <a:t>POPULAR</a:t>
            </a:r>
            <a:r>
              <a:rPr sz="2800" u="sng" spc="-65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Georgia"/>
                <a:cs typeface="Georgia"/>
              </a:rPr>
              <a:t> </a:t>
            </a:r>
            <a:r>
              <a:rPr sz="2800" u="sng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Georgia"/>
                <a:cs typeface="Georgia"/>
              </a:rPr>
              <a:t>ROOM</a:t>
            </a:r>
            <a:r>
              <a:rPr sz="2800" u="sng" spc="-90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Georgia"/>
                <a:cs typeface="Georgia"/>
              </a:rPr>
              <a:t> </a:t>
            </a:r>
            <a:r>
              <a:rPr sz="2800" u="sng" spc="-20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Georgia"/>
                <a:cs typeface="Georgia"/>
              </a:rPr>
              <a:t>TYPE</a:t>
            </a:r>
            <a:r>
              <a:rPr sz="2800" u="none" spc="-20" dirty="0">
                <a:solidFill>
                  <a:srgbClr val="17375E"/>
                </a:solidFill>
                <a:latin typeface="Georgia"/>
                <a:cs typeface="Georgia"/>
              </a:rPr>
              <a:t> </a:t>
            </a:r>
            <a:r>
              <a:rPr sz="2800" u="sng" spc="-50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Georgia"/>
                <a:cs typeface="Georgia"/>
              </a:rPr>
              <a:t>&amp;</a:t>
            </a:r>
            <a:r>
              <a:rPr sz="2800" u="sng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Georgia"/>
                <a:cs typeface="Georgia"/>
              </a:rPr>
              <a:t>	</a:t>
            </a:r>
            <a:r>
              <a:rPr sz="2800" u="sng" spc="-80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Georgia"/>
                <a:cs typeface="Georgia"/>
              </a:rPr>
              <a:t>MEAL </a:t>
            </a:r>
            <a:r>
              <a:rPr sz="2800" u="sng" spc="-10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Georgia"/>
                <a:cs typeface="Georgia"/>
              </a:rPr>
              <a:t>CHOICES</a:t>
            </a:r>
            <a:endParaRPr sz="2800">
              <a:latin typeface="Georgia"/>
              <a:cs typeface="Georgi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989064" y="1278636"/>
            <a:ext cx="3114294" cy="571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000" y="1257300"/>
            <a:ext cx="17526000" cy="8453755"/>
          </a:xfrm>
          <a:custGeom>
            <a:avLst/>
            <a:gdLst/>
            <a:ahLst/>
            <a:cxnLst/>
            <a:rect l="l" t="t" r="r" b="b"/>
            <a:pathLst>
              <a:path w="17526000" h="8453755">
                <a:moveTo>
                  <a:pt x="17526000" y="0"/>
                </a:moveTo>
                <a:lnTo>
                  <a:pt x="0" y="0"/>
                </a:lnTo>
                <a:lnTo>
                  <a:pt x="0" y="8453628"/>
                </a:lnTo>
                <a:lnTo>
                  <a:pt x="17526000" y="8453628"/>
                </a:lnTo>
                <a:lnTo>
                  <a:pt x="17526000" y="0"/>
                </a:lnTo>
                <a:close/>
              </a:path>
            </a:pathLst>
          </a:custGeom>
          <a:solidFill>
            <a:srgbClr val="819DB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31992" cy="177393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Continued...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3716" y="911313"/>
            <a:ext cx="11036935" cy="4238625"/>
            <a:chOff x="13716" y="911313"/>
            <a:chExt cx="11036935" cy="423862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16" y="911313"/>
              <a:ext cx="5393436" cy="14939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8074" y="926338"/>
              <a:ext cx="5313045" cy="68580"/>
            </a:xfrm>
            <a:custGeom>
              <a:avLst/>
              <a:gdLst/>
              <a:ahLst/>
              <a:cxnLst/>
              <a:rect l="l" t="t" r="r" b="b"/>
              <a:pathLst>
                <a:path w="5313045" h="68580">
                  <a:moveTo>
                    <a:pt x="5312656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5312656" y="68579"/>
                  </a:lnTo>
                  <a:lnTo>
                    <a:pt x="5312656" y="0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5799" y="1606296"/>
              <a:ext cx="10364724" cy="3543300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11483340" y="1107947"/>
            <a:ext cx="6714490" cy="2802255"/>
            <a:chOff x="11483340" y="1107947"/>
            <a:chExt cx="6714490" cy="280225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83340" y="1459979"/>
              <a:ext cx="477774" cy="48540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555603" y="1528444"/>
              <a:ext cx="301625" cy="311785"/>
            </a:xfrm>
            <a:custGeom>
              <a:avLst/>
              <a:gdLst/>
              <a:ahLst/>
              <a:cxnLst/>
              <a:rect l="l" t="t" r="r" b="b"/>
              <a:pathLst>
                <a:path w="301625" h="311785">
                  <a:moveTo>
                    <a:pt x="288036" y="31115"/>
                  </a:moveTo>
                  <a:lnTo>
                    <a:pt x="285699" y="19024"/>
                  </a:lnTo>
                  <a:lnTo>
                    <a:pt x="279171" y="9131"/>
                  </a:lnTo>
                  <a:lnTo>
                    <a:pt x="269455" y="2451"/>
                  </a:lnTo>
                  <a:lnTo>
                    <a:pt x="257556" y="0"/>
                  </a:lnTo>
                  <a:lnTo>
                    <a:pt x="245618" y="2451"/>
                  </a:lnTo>
                  <a:lnTo>
                    <a:pt x="235915" y="9080"/>
                  </a:lnTo>
                  <a:lnTo>
                    <a:pt x="229349" y="18973"/>
                  </a:lnTo>
                  <a:lnTo>
                    <a:pt x="226949" y="31115"/>
                  </a:lnTo>
                  <a:lnTo>
                    <a:pt x="227888" y="38836"/>
                  </a:lnTo>
                  <a:lnTo>
                    <a:pt x="230632" y="45948"/>
                  </a:lnTo>
                  <a:lnTo>
                    <a:pt x="234975" y="52158"/>
                  </a:lnTo>
                  <a:lnTo>
                    <a:pt x="240792" y="57150"/>
                  </a:lnTo>
                  <a:lnTo>
                    <a:pt x="218186" y="124460"/>
                  </a:lnTo>
                  <a:lnTo>
                    <a:pt x="211963" y="124460"/>
                  </a:lnTo>
                  <a:lnTo>
                    <a:pt x="205867" y="126365"/>
                  </a:lnTo>
                  <a:lnTo>
                    <a:pt x="200787" y="130048"/>
                  </a:lnTo>
                  <a:lnTo>
                    <a:pt x="173824" y="109474"/>
                  </a:lnTo>
                  <a:lnTo>
                    <a:pt x="155194" y="95250"/>
                  </a:lnTo>
                  <a:lnTo>
                    <a:pt x="157048" y="83045"/>
                  </a:lnTo>
                  <a:lnTo>
                    <a:pt x="154266" y="71437"/>
                  </a:lnTo>
                  <a:lnTo>
                    <a:pt x="147434" y="61747"/>
                  </a:lnTo>
                  <a:lnTo>
                    <a:pt x="137160" y="55245"/>
                  </a:lnTo>
                  <a:lnTo>
                    <a:pt x="125145" y="53340"/>
                  </a:lnTo>
                  <a:lnTo>
                    <a:pt x="113766" y="56172"/>
                  </a:lnTo>
                  <a:lnTo>
                    <a:pt x="104279" y="63144"/>
                  </a:lnTo>
                  <a:lnTo>
                    <a:pt x="97917" y="73660"/>
                  </a:lnTo>
                  <a:lnTo>
                    <a:pt x="95986" y="83934"/>
                  </a:lnTo>
                  <a:lnTo>
                    <a:pt x="97447" y="94005"/>
                  </a:lnTo>
                  <a:lnTo>
                    <a:pt x="102031" y="103047"/>
                  </a:lnTo>
                  <a:lnTo>
                    <a:pt x="109474" y="110236"/>
                  </a:lnTo>
                  <a:lnTo>
                    <a:pt x="80391" y="204470"/>
                  </a:lnTo>
                  <a:lnTo>
                    <a:pt x="78486" y="204470"/>
                  </a:lnTo>
                  <a:lnTo>
                    <a:pt x="66636" y="206908"/>
                  </a:lnTo>
                  <a:lnTo>
                    <a:pt x="56934" y="213537"/>
                  </a:lnTo>
                  <a:lnTo>
                    <a:pt x="50355" y="223393"/>
                  </a:lnTo>
                  <a:lnTo>
                    <a:pt x="47879" y="235458"/>
                  </a:lnTo>
                  <a:lnTo>
                    <a:pt x="50253" y="247637"/>
                  </a:lnTo>
                  <a:lnTo>
                    <a:pt x="56781" y="257556"/>
                  </a:lnTo>
                  <a:lnTo>
                    <a:pt x="66459" y="264248"/>
                  </a:lnTo>
                  <a:lnTo>
                    <a:pt x="78359" y="266700"/>
                  </a:lnTo>
                  <a:lnTo>
                    <a:pt x="90258" y="264274"/>
                  </a:lnTo>
                  <a:lnTo>
                    <a:pt x="99987" y="257644"/>
                  </a:lnTo>
                  <a:lnTo>
                    <a:pt x="106553" y="247789"/>
                  </a:lnTo>
                  <a:lnTo>
                    <a:pt x="108966" y="235712"/>
                  </a:lnTo>
                  <a:lnTo>
                    <a:pt x="108204" y="228447"/>
                  </a:lnTo>
                  <a:lnTo>
                    <a:pt x="105816" y="221678"/>
                  </a:lnTo>
                  <a:lnTo>
                    <a:pt x="101955" y="215684"/>
                  </a:lnTo>
                  <a:lnTo>
                    <a:pt x="96774" y="210693"/>
                  </a:lnTo>
                  <a:lnTo>
                    <a:pt x="126111" y="115570"/>
                  </a:lnTo>
                  <a:lnTo>
                    <a:pt x="133096" y="115570"/>
                  </a:lnTo>
                  <a:lnTo>
                    <a:pt x="139446" y="113411"/>
                  </a:lnTo>
                  <a:lnTo>
                    <a:pt x="144780" y="109474"/>
                  </a:lnTo>
                  <a:lnTo>
                    <a:pt x="189865" y="143891"/>
                  </a:lnTo>
                  <a:lnTo>
                    <a:pt x="188468" y="147574"/>
                  </a:lnTo>
                  <a:lnTo>
                    <a:pt x="187706" y="151511"/>
                  </a:lnTo>
                  <a:lnTo>
                    <a:pt x="187706" y="155575"/>
                  </a:lnTo>
                  <a:lnTo>
                    <a:pt x="190080" y="167678"/>
                  </a:lnTo>
                  <a:lnTo>
                    <a:pt x="196608" y="177571"/>
                  </a:lnTo>
                  <a:lnTo>
                    <a:pt x="206286" y="184251"/>
                  </a:lnTo>
                  <a:lnTo>
                    <a:pt x="218186" y="186690"/>
                  </a:lnTo>
                  <a:lnTo>
                    <a:pt x="230085" y="184251"/>
                  </a:lnTo>
                  <a:lnTo>
                    <a:pt x="239814" y="177571"/>
                  </a:lnTo>
                  <a:lnTo>
                    <a:pt x="246380" y="167678"/>
                  </a:lnTo>
                  <a:lnTo>
                    <a:pt x="248793" y="155575"/>
                  </a:lnTo>
                  <a:lnTo>
                    <a:pt x="247840" y="147942"/>
                  </a:lnTo>
                  <a:lnTo>
                    <a:pt x="245110" y="140843"/>
                  </a:lnTo>
                  <a:lnTo>
                    <a:pt x="240753" y="134620"/>
                  </a:lnTo>
                  <a:lnTo>
                    <a:pt x="235521" y="130048"/>
                  </a:lnTo>
                  <a:lnTo>
                    <a:pt x="234950" y="129540"/>
                  </a:lnTo>
                  <a:lnTo>
                    <a:pt x="257556" y="62230"/>
                  </a:lnTo>
                  <a:lnTo>
                    <a:pt x="269443" y="59791"/>
                  </a:lnTo>
                  <a:lnTo>
                    <a:pt x="279120" y="53111"/>
                  </a:lnTo>
                  <a:lnTo>
                    <a:pt x="285648" y="43218"/>
                  </a:lnTo>
                  <a:lnTo>
                    <a:pt x="288036" y="31115"/>
                  </a:lnTo>
                  <a:close/>
                </a:path>
                <a:path w="301625" h="311785">
                  <a:moveTo>
                    <a:pt x="301244" y="285115"/>
                  </a:moveTo>
                  <a:lnTo>
                    <a:pt x="26162" y="285115"/>
                  </a:lnTo>
                  <a:lnTo>
                    <a:pt x="26162" y="635"/>
                  </a:lnTo>
                  <a:lnTo>
                    <a:pt x="0" y="635"/>
                  </a:lnTo>
                  <a:lnTo>
                    <a:pt x="0" y="285115"/>
                  </a:lnTo>
                  <a:lnTo>
                    <a:pt x="0" y="311785"/>
                  </a:lnTo>
                  <a:lnTo>
                    <a:pt x="301244" y="311785"/>
                  </a:lnTo>
                  <a:lnTo>
                    <a:pt x="301244" y="2851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69140" y="1943100"/>
              <a:ext cx="5511546" cy="8915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03380" y="1107947"/>
              <a:ext cx="6393941" cy="133883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58572" y="2674619"/>
              <a:ext cx="3932681" cy="8915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92812" y="1839467"/>
              <a:ext cx="4815077" cy="133883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566648" y="2570987"/>
              <a:ext cx="2718054" cy="1338833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2168631" y="1264666"/>
            <a:ext cx="547624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  <a:tabLst>
                <a:tab pos="3049905" algn="l"/>
              </a:tabLst>
            </a:pPr>
            <a:r>
              <a:rPr sz="4800" u="sng" spc="-10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ANALYSE</a:t>
            </a:r>
            <a:r>
              <a:rPr sz="4800" u="sng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4800" u="sng" spc="-80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SPECIAL</a:t>
            </a:r>
            <a:r>
              <a:rPr sz="4800" u="none" spc="-80" dirty="0">
                <a:solidFill>
                  <a:srgbClr val="17375E"/>
                </a:solidFill>
                <a:latin typeface="Times New Roman"/>
                <a:cs typeface="Times New Roman"/>
              </a:rPr>
              <a:t> </a:t>
            </a:r>
            <a:r>
              <a:rPr sz="4800" u="sng" spc="-155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REQUESTS</a:t>
            </a:r>
            <a:r>
              <a:rPr sz="4800" u="sng" spc="-100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4800" u="sng" spc="-295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BY</a:t>
            </a:r>
            <a:r>
              <a:rPr sz="4800" u="none" spc="-295" dirty="0">
                <a:solidFill>
                  <a:srgbClr val="17375E"/>
                </a:solidFill>
                <a:latin typeface="Times New Roman"/>
                <a:cs typeface="Times New Roman"/>
              </a:rPr>
              <a:t> </a:t>
            </a:r>
            <a:r>
              <a:rPr sz="4800" u="sng" spc="-505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MONTH</a:t>
            </a:r>
            <a:endParaRPr sz="4800">
              <a:latin typeface="Times New Roman"/>
              <a:cs typeface="Times New Roman"/>
            </a:endParaRPr>
          </a:p>
        </p:txBody>
      </p:sp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932408" y="3406140"/>
            <a:ext cx="1986534" cy="89153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145539" y="5761101"/>
            <a:ext cx="15385415" cy="34404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marR="5080" indent="-457834" algn="just">
              <a:lnSpc>
                <a:spcPct val="100000"/>
              </a:lnSpc>
              <a:spcBef>
                <a:spcPts val="105"/>
              </a:spcBef>
              <a:buFont typeface="Wingdings"/>
              <a:buChar char=""/>
              <a:tabLst>
                <a:tab pos="469900" algn="l"/>
              </a:tabLst>
            </a:pPr>
            <a:r>
              <a:rPr sz="3200" dirty="0">
                <a:latin typeface="Arial Black"/>
                <a:cs typeface="Arial Black"/>
              </a:rPr>
              <a:t>This</a:t>
            </a:r>
            <a:r>
              <a:rPr sz="3200" spc="-50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data</a:t>
            </a:r>
            <a:r>
              <a:rPr sz="3200" spc="-35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gives</a:t>
            </a:r>
            <a:r>
              <a:rPr sz="3200" spc="-60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us</a:t>
            </a:r>
            <a:r>
              <a:rPr sz="3200" spc="-45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a</a:t>
            </a:r>
            <a:r>
              <a:rPr sz="3200" spc="-35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simple</a:t>
            </a:r>
            <a:r>
              <a:rPr sz="3200" spc="-65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bifurcation</a:t>
            </a:r>
            <a:r>
              <a:rPr sz="3200" spc="-35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on</a:t>
            </a:r>
            <a:r>
              <a:rPr sz="3200" spc="-35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special</a:t>
            </a:r>
            <a:r>
              <a:rPr sz="3200" spc="-55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request</a:t>
            </a:r>
            <a:r>
              <a:rPr sz="3200" spc="-30" dirty="0">
                <a:latin typeface="Arial Black"/>
                <a:cs typeface="Arial Black"/>
              </a:rPr>
              <a:t> </a:t>
            </a:r>
            <a:r>
              <a:rPr sz="3200" spc="-10" dirty="0">
                <a:latin typeface="Arial Black"/>
                <a:cs typeface="Arial Black"/>
              </a:rPr>
              <a:t>received </a:t>
            </a:r>
            <a:r>
              <a:rPr sz="3200" dirty="0">
                <a:latin typeface="Arial Black"/>
                <a:cs typeface="Arial Black"/>
              </a:rPr>
              <a:t>by</a:t>
            </a:r>
            <a:r>
              <a:rPr sz="3200" spc="-50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both</a:t>
            </a:r>
            <a:r>
              <a:rPr sz="3200" spc="-40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the</a:t>
            </a:r>
            <a:r>
              <a:rPr sz="3200" spc="-40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hotel</a:t>
            </a:r>
            <a:r>
              <a:rPr sz="3200" spc="-40" dirty="0">
                <a:latin typeface="Arial Black"/>
                <a:cs typeface="Arial Black"/>
              </a:rPr>
              <a:t> </a:t>
            </a:r>
            <a:r>
              <a:rPr sz="3200" spc="-10" dirty="0">
                <a:latin typeface="Arial Black"/>
                <a:cs typeface="Arial Black"/>
              </a:rPr>
              <a:t>units.</a:t>
            </a:r>
            <a:endParaRPr sz="3200">
              <a:latin typeface="Arial Black"/>
              <a:cs typeface="Arial Black"/>
            </a:endParaRPr>
          </a:p>
          <a:p>
            <a:pPr marL="468630" marR="604520" indent="-456565" algn="just">
              <a:lnSpc>
                <a:spcPct val="100000"/>
              </a:lnSpc>
              <a:buFont typeface="Wingdings"/>
              <a:buChar char=""/>
              <a:tabLst>
                <a:tab pos="469900" algn="l"/>
              </a:tabLst>
            </a:pPr>
            <a:r>
              <a:rPr sz="3200" dirty="0">
                <a:latin typeface="Arial Black"/>
                <a:cs typeface="Arial Black"/>
              </a:rPr>
              <a:t>Which</a:t>
            </a:r>
            <a:r>
              <a:rPr sz="3200" spc="-45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gives</a:t>
            </a:r>
            <a:r>
              <a:rPr sz="3200" spc="-40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us</a:t>
            </a:r>
            <a:r>
              <a:rPr sz="3200" spc="-40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a</a:t>
            </a:r>
            <a:r>
              <a:rPr sz="3200" spc="-25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clear</a:t>
            </a:r>
            <a:r>
              <a:rPr sz="3200" spc="-40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picture</a:t>
            </a:r>
            <a:r>
              <a:rPr sz="3200" spc="-40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that</a:t>
            </a:r>
            <a:r>
              <a:rPr sz="3200" spc="-30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city</a:t>
            </a:r>
            <a:r>
              <a:rPr sz="3200" spc="-25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hotel</a:t>
            </a:r>
            <a:r>
              <a:rPr sz="3200" spc="-40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receives</a:t>
            </a:r>
            <a:r>
              <a:rPr sz="3200" spc="-40" dirty="0">
                <a:latin typeface="Arial Black"/>
                <a:cs typeface="Arial Black"/>
              </a:rPr>
              <a:t> </a:t>
            </a:r>
            <a:r>
              <a:rPr sz="3200" spc="-10" dirty="0">
                <a:latin typeface="Arial Black"/>
                <a:cs typeface="Arial Black"/>
              </a:rPr>
              <a:t>maximum 	</a:t>
            </a:r>
            <a:r>
              <a:rPr sz="3200" dirty="0">
                <a:latin typeface="Arial Black"/>
                <a:cs typeface="Arial Black"/>
              </a:rPr>
              <a:t>order,</a:t>
            </a:r>
            <a:r>
              <a:rPr sz="3200" spc="-85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that</a:t>
            </a:r>
            <a:r>
              <a:rPr sz="3200" spc="-60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is</a:t>
            </a:r>
            <a:r>
              <a:rPr sz="3200" spc="-65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why</a:t>
            </a:r>
            <a:r>
              <a:rPr sz="3200" spc="-75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they</a:t>
            </a:r>
            <a:r>
              <a:rPr sz="3200" spc="-60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have</a:t>
            </a:r>
            <a:r>
              <a:rPr sz="3200" spc="-65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received</a:t>
            </a:r>
            <a:r>
              <a:rPr sz="3200" spc="-75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more</a:t>
            </a:r>
            <a:r>
              <a:rPr sz="3200" spc="-75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special</a:t>
            </a:r>
            <a:r>
              <a:rPr sz="3200" spc="-80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requests</a:t>
            </a:r>
            <a:r>
              <a:rPr sz="3200" spc="-75" dirty="0">
                <a:latin typeface="Arial Black"/>
                <a:cs typeface="Arial Black"/>
              </a:rPr>
              <a:t> </a:t>
            </a:r>
            <a:r>
              <a:rPr sz="3200" spc="-25" dirty="0">
                <a:latin typeface="Arial Black"/>
                <a:cs typeface="Arial Black"/>
              </a:rPr>
              <a:t>and 	</a:t>
            </a:r>
            <a:r>
              <a:rPr sz="3200" dirty="0">
                <a:latin typeface="Arial Black"/>
                <a:cs typeface="Arial Black"/>
              </a:rPr>
              <a:t>still</a:t>
            </a:r>
            <a:r>
              <a:rPr sz="3200" spc="-45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they</a:t>
            </a:r>
            <a:r>
              <a:rPr sz="3200" spc="-15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are</a:t>
            </a:r>
            <a:r>
              <a:rPr sz="3200" spc="-20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able</a:t>
            </a:r>
            <a:r>
              <a:rPr sz="3200" spc="-30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to</a:t>
            </a:r>
            <a:r>
              <a:rPr sz="3200" spc="-20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manage</a:t>
            </a:r>
            <a:r>
              <a:rPr sz="3200" spc="-15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the</a:t>
            </a:r>
            <a:r>
              <a:rPr sz="3200" spc="-20" dirty="0">
                <a:latin typeface="Arial Black"/>
                <a:cs typeface="Arial Black"/>
              </a:rPr>
              <a:t> </a:t>
            </a:r>
            <a:r>
              <a:rPr sz="3200" spc="-10" dirty="0">
                <a:latin typeface="Arial Black"/>
                <a:cs typeface="Arial Black"/>
              </a:rPr>
              <a:t>guests.</a:t>
            </a:r>
            <a:endParaRPr sz="3200">
              <a:latin typeface="Arial Black"/>
              <a:cs typeface="Arial Black"/>
            </a:endParaRPr>
          </a:p>
          <a:p>
            <a:pPr marL="469900" marR="706120" indent="-457834" algn="just">
              <a:lnSpc>
                <a:spcPct val="100000"/>
              </a:lnSpc>
              <a:buFont typeface="Wingdings"/>
              <a:buChar char=""/>
              <a:tabLst>
                <a:tab pos="469900" algn="l"/>
              </a:tabLst>
            </a:pPr>
            <a:r>
              <a:rPr sz="3200" dirty="0">
                <a:latin typeface="Arial Black"/>
                <a:cs typeface="Arial Black"/>
              </a:rPr>
              <a:t>Maximum</a:t>
            </a:r>
            <a:r>
              <a:rPr sz="3200" spc="-75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requests</a:t>
            </a:r>
            <a:r>
              <a:rPr sz="3200" spc="-70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have</a:t>
            </a:r>
            <a:r>
              <a:rPr sz="3200" spc="-60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been</a:t>
            </a:r>
            <a:r>
              <a:rPr sz="3200" spc="-65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seen</a:t>
            </a:r>
            <a:r>
              <a:rPr sz="3200" spc="-75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in</a:t>
            </a:r>
            <a:r>
              <a:rPr sz="3200" spc="-65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the</a:t>
            </a:r>
            <a:r>
              <a:rPr sz="3200" spc="-65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month</a:t>
            </a:r>
            <a:r>
              <a:rPr sz="3200" spc="-60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of</a:t>
            </a:r>
            <a:r>
              <a:rPr sz="3200" spc="110" dirty="0">
                <a:latin typeface="Arial Black"/>
                <a:cs typeface="Arial Black"/>
              </a:rPr>
              <a:t> </a:t>
            </a:r>
            <a:r>
              <a:rPr sz="3200" spc="-25" dirty="0">
                <a:latin typeface="Arial Black"/>
                <a:cs typeface="Arial Black"/>
              </a:rPr>
              <a:t>July,</a:t>
            </a:r>
            <a:r>
              <a:rPr sz="3200" spc="-80" dirty="0">
                <a:latin typeface="Arial Black"/>
                <a:cs typeface="Arial Black"/>
              </a:rPr>
              <a:t> </a:t>
            </a:r>
            <a:r>
              <a:rPr sz="3200" spc="-10" dirty="0">
                <a:latin typeface="Arial Black"/>
                <a:cs typeface="Arial Black"/>
              </a:rPr>
              <a:t>August </a:t>
            </a:r>
            <a:r>
              <a:rPr sz="3200" dirty="0">
                <a:latin typeface="Arial Black"/>
                <a:cs typeface="Arial Black"/>
              </a:rPr>
              <a:t>only</a:t>
            </a:r>
            <a:r>
              <a:rPr sz="3200" spc="-40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for</a:t>
            </a:r>
            <a:r>
              <a:rPr sz="3200" spc="-15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both</a:t>
            </a:r>
            <a:r>
              <a:rPr sz="3200" spc="-15" dirty="0">
                <a:latin typeface="Arial Black"/>
                <a:cs typeface="Arial Black"/>
              </a:rPr>
              <a:t> </a:t>
            </a:r>
            <a:r>
              <a:rPr sz="3200" dirty="0">
                <a:latin typeface="Arial Black"/>
                <a:cs typeface="Arial Black"/>
              </a:rPr>
              <a:t>the</a:t>
            </a:r>
            <a:r>
              <a:rPr sz="3200" spc="-15" dirty="0">
                <a:latin typeface="Arial Black"/>
                <a:cs typeface="Arial Black"/>
              </a:rPr>
              <a:t> </a:t>
            </a:r>
            <a:r>
              <a:rPr sz="3200" spc="-10" dirty="0">
                <a:latin typeface="Arial Black"/>
                <a:cs typeface="Arial Black"/>
              </a:rPr>
              <a:t>hotels.</a:t>
            </a:r>
            <a:endParaRPr sz="32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000" y="1490472"/>
            <a:ext cx="17526000" cy="8453755"/>
          </a:xfrm>
          <a:custGeom>
            <a:avLst/>
            <a:gdLst/>
            <a:ahLst/>
            <a:cxnLst/>
            <a:rect l="l" t="t" r="r" b="b"/>
            <a:pathLst>
              <a:path w="17526000" h="8453755">
                <a:moveTo>
                  <a:pt x="17526000" y="0"/>
                </a:moveTo>
                <a:lnTo>
                  <a:pt x="0" y="0"/>
                </a:lnTo>
                <a:lnTo>
                  <a:pt x="0" y="8453628"/>
                </a:lnTo>
                <a:lnTo>
                  <a:pt x="17526000" y="8453628"/>
                </a:lnTo>
                <a:lnTo>
                  <a:pt x="17526000" y="0"/>
                </a:lnTo>
                <a:close/>
              </a:path>
            </a:pathLst>
          </a:custGeom>
          <a:solidFill>
            <a:srgbClr val="819DB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31992" cy="177393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Continued...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87200" y="1714500"/>
            <a:ext cx="3838955" cy="304800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3716" y="106679"/>
            <a:ext cx="16941800" cy="4963795"/>
            <a:chOff x="13716" y="106679"/>
            <a:chExt cx="16941800" cy="496379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6" y="911313"/>
              <a:ext cx="5393436" cy="14939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8074" y="926338"/>
              <a:ext cx="5313045" cy="68580"/>
            </a:xfrm>
            <a:custGeom>
              <a:avLst/>
              <a:gdLst/>
              <a:ahLst/>
              <a:cxnLst/>
              <a:rect l="l" t="t" r="r" b="b"/>
              <a:pathLst>
                <a:path w="5313045" h="68580">
                  <a:moveTo>
                    <a:pt x="5312656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5312656" y="68579"/>
                  </a:lnTo>
                  <a:lnTo>
                    <a:pt x="5312656" y="0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5799" y="1714499"/>
              <a:ext cx="7463028" cy="335584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07123" y="429780"/>
              <a:ext cx="436625" cy="44728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767702" y="472439"/>
              <a:ext cx="280035" cy="326390"/>
            </a:xfrm>
            <a:custGeom>
              <a:avLst/>
              <a:gdLst/>
              <a:ahLst/>
              <a:cxnLst/>
              <a:rect l="l" t="t" r="r" b="b"/>
              <a:pathLst>
                <a:path w="280034" h="326390">
                  <a:moveTo>
                    <a:pt x="104013" y="28575"/>
                  </a:moveTo>
                  <a:lnTo>
                    <a:pt x="101815" y="17424"/>
                  </a:lnTo>
                  <a:lnTo>
                    <a:pt x="95859" y="8343"/>
                  </a:lnTo>
                  <a:lnTo>
                    <a:pt x="87020" y="2235"/>
                  </a:lnTo>
                  <a:lnTo>
                    <a:pt x="76200" y="0"/>
                  </a:lnTo>
                  <a:lnTo>
                    <a:pt x="65366" y="2235"/>
                  </a:lnTo>
                  <a:lnTo>
                    <a:pt x="56527" y="8343"/>
                  </a:lnTo>
                  <a:lnTo>
                    <a:pt x="50571" y="17424"/>
                  </a:lnTo>
                  <a:lnTo>
                    <a:pt x="48387" y="28575"/>
                  </a:lnTo>
                  <a:lnTo>
                    <a:pt x="50571" y="39674"/>
                  </a:lnTo>
                  <a:lnTo>
                    <a:pt x="56527" y="48717"/>
                  </a:lnTo>
                  <a:lnTo>
                    <a:pt x="65366" y="54800"/>
                  </a:lnTo>
                  <a:lnTo>
                    <a:pt x="76200" y="57023"/>
                  </a:lnTo>
                  <a:lnTo>
                    <a:pt x="87020" y="54800"/>
                  </a:lnTo>
                  <a:lnTo>
                    <a:pt x="95859" y="48704"/>
                  </a:lnTo>
                  <a:lnTo>
                    <a:pt x="101815" y="39674"/>
                  </a:lnTo>
                  <a:lnTo>
                    <a:pt x="104013" y="28575"/>
                  </a:lnTo>
                  <a:close/>
                </a:path>
                <a:path w="280034" h="326390">
                  <a:moveTo>
                    <a:pt x="231013" y="28575"/>
                  </a:moveTo>
                  <a:lnTo>
                    <a:pt x="228815" y="17424"/>
                  </a:lnTo>
                  <a:lnTo>
                    <a:pt x="222859" y="8343"/>
                  </a:lnTo>
                  <a:lnTo>
                    <a:pt x="214020" y="2235"/>
                  </a:lnTo>
                  <a:lnTo>
                    <a:pt x="203200" y="0"/>
                  </a:lnTo>
                  <a:lnTo>
                    <a:pt x="192366" y="2235"/>
                  </a:lnTo>
                  <a:lnTo>
                    <a:pt x="183527" y="8343"/>
                  </a:lnTo>
                  <a:lnTo>
                    <a:pt x="177571" y="17424"/>
                  </a:lnTo>
                  <a:lnTo>
                    <a:pt x="175387" y="28575"/>
                  </a:lnTo>
                  <a:lnTo>
                    <a:pt x="177571" y="39674"/>
                  </a:lnTo>
                  <a:lnTo>
                    <a:pt x="183527" y="48717"/>
                  </a:lnTo>
                  <a:lnTo>
                    <a:pt x="192366" y="54800"/>
                  </a:lnTo>
                  <a:lnTo>
                    <a:pt x="203200" y="57023"/>
                  </a:lnTo>
                  <a:lnTo>
                    <a:pt x="214020" y="54800"/>
                  </a:lnTo>
                  <a:lnTo>
                    <a:pt x="222859" y="48704"/>
                  </a:lnTo>
                  <a:lnTo>
                    <a:pt x="228815" y="39674"/>
                  </a:lnTo>
                  <a:lnTo>
                    <a:pt x="231013" y="28575"/>
                  </a:lnTo>
                  <a:close/>
                </a:path>
                <a:path w="280034" h="326390">
                  <a:moveTo>
                    <a:pt x="279781" y="186436"/>
                  </a:moveTo>
                  <a:lnTo>
                    <a:pt x="255651" y="93853"/>
                  </a:lnTo>
                  <a:lnTo>
                    <a:pt x="217932" y="66421"/>
                  </a:lnTo>
                  <a:lnTo>
                    <a:pt x="210693" y="65278"/>
                  </a:lnTo>
                  <a:lnTo>
                    <a:pt x="195707" y="65278"/>
                  </a:lnTo>
                  <a:lnTo>
                    <a:pt x="160350" y="81165"/>
                  </a:lnTo>
                  <a:lnTo>
                    <a:pt x="139700" y="136271"/>
                  </a:lnTo>
                  <a:lnTo>
                    <a:pt x="128651" y="93853"/>
                  </a:lnTo>
                  <a:lnTo>
                    <a:pt x="90932" y="66421"/>
                  </a:lnTo>
                  <a:lnTo>
                    <a:pt x="83693" y="65278"/>
                  </a:lnTo>
                  <a:lnTo>
                    <a:pt x="68707" y="65278"/>
                  </a:lnTo>
                  <a:lnTo>
                    <a:pt x="33350" y="81165"/>
                  </a:lnTo>
                  <a:lnTo>
                    <a:pt x="0" y="186055"/>
                  </a:lnTo>
                  <a:lnTo>
                    <a:pt x="3175" y="193294"/>
                  </a:lnTo>
                  <a:lnTo>
                    <a:pt x="9906" y="194945"/>
                  </a:lnTo>
                  <a:lnTo>
                    <a:pt x="10668" y="195834"/>
                  </a:lnTo>
                  <a:lnTo>
                    <a:pt x="17907" y="195834"/>
                  </a:lnTo>
                  <a:lnTo>
                    <a:pt x="22606" y="192151"/>
                  </a:lnTo>
                  <a:lnTo>
                    <a:pt x="24257" y="186817"/>
                  </a:lnTo>
                  <a:lnTo>
                    <a:pt x="44450" y="108458"/>
                  </a:lnTo>
                  <a:lnTo>
                    <a:pt x="44450" y="326390"/>
                  </a:lnTo>
                  <a:lnTo>
                    <a:pt x="68326" y="326390"/>
                  </a:lnTo>
                  <a:lnTo>
                    <a:pt x="68326" y="199898"/>
                  </a:lnTo>
                  <a:lnTo>
                    <a:pt x="84201" y="199898"/>
                  </a:lnTo>
                  <a:lnTo>
                    <a:pt x="84201" y="326390"/>
                  </a:lnTo>
                  <a:lnTo>
                    <a:pt x="107950" y="326390"/>
                  </a:lnTo>
                  <a:lnTo>
                    <a:pt x="107950" y="108458"/>
                  </a:lnTo>
                  <a:lnTo>
                    <a:pt x="128143" y="186436"/>
                  </a:lnTo>
                  <a:lnTo>
                    <a:pt x="129794" y="191770"/>
                  </a:lnTo>
                  <a:lnTo>
                    <a:pt x="134493" y="195326"/>
                  </a:lnTo>
                  <a:lnTo>
                    <a:pt x="141732" y="195326"/>
                  </a:lnTo>
                  <a:lnTo>
                    <a:pt x="171450" y="108458"/>
                  </a:lnTo>
                  <a:lnTo>
                    <a:pt x="171450" y="141478"/>
                  </a:lnTo>
                  <a:lnTo>
                    <a:pt x="148844" y="228473"/>
                  </a:lnTo>
                  <a:lnTo>
                    <a:pt x="171450" y="228473"/>
                  </a:lnTo>
                  <a:lnTo>
                    <a:pt x="171450" y="326390"/>
                  </a:lnTo>
                  <a:lnTo>
                    <a:pt x="195326" y="326390"/>
                  </a:lnTo>
                  <a:lnTo>
                    <a:pt x="195326" y="228473"/>
                  </a:lnTo>
                  <a:lnTo>
                    <a:pt x="211201" y="228473"/>
                  </a:lnTo>
                  <a:lnTo>
                    <a:pt x="211201" y="326390"/>
                  </a:lnTo>
                  <a:lnTo>
                    <a:pt x="234950" y="326390"/>
                  </a:lnTo>
                  <a:lnTo>
                    <a:pt x="234950" y="228473"/>
                  </a:lnTo>
                  <a:lnTo>
                    <a:pt x="257556" y="228473"/>
                  </a:lnTo>
                  <a:lnTo>
                    <a:pt x="234950" y="141478"/>
                  </a:lnTo>
                  <a:lnTo>
                    <a:pt x="234950" y="108458"/>
                  </a:lnTo>
                  <a:lnTo>
                    <a:pt x="255143" y="186436"/>
                  </a:lnTo>
                  <a:lnTo>
                    <a:pt x="256794" y="191770"/>
                  </a:lnTo>
                  <a:lnTo>
                    <a:pt x="261493" y="195326"/>
                  </a:lnTo>
                  <a:lnTo>
                    <a:pt x="268732" y="195326"/>
                  </a:lnTo>
                  <a:lnTo>
                    <a:pt x="276225" y="193294"/>
                  </a:lnTo>
                  <a:lnTo>
                    <a:pt x="279781" y="1864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43344" y="106679"/>
              <a:ext cx="10011917" cy="122910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59740" y="5626989"/>
            <a:ext cx="783590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4200" marR="5080" indent="-571500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584200" algn="l"/>
              </a:tabLst>
            </a:pPr>
            <a:r>
              <a:rPr sz="2800" dirty="0">
                <a:latin typeface="Liberation Sans Narrow"/>
                <a:cs typeface="Liberation Sans Narrow"/>
              </a:rPr>
              <a:t>This</a:t>
            </a:r>
            <a:r>
              <a:rPr sz="2800" spc="-65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funnel</a:t>
            </a:r>
            <a:r>
              <a:rPr sz="2800" spc="-60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chart</a:t>
            </a:r>
            <a:r>
              <a:rPr sz="2800" spc="-65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represents</a:t>
            </a:r>
            <a:r>
              <a:rPr sz="2800" spc="-70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the</a:t>
            </a:r>
            <a:r>
              <a:rPr sz="2800" spc="-70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repeated</a:t>
            </a:r>
            <a:r>
              <a:rPr sz="2800" spc="-70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booking</a:t>
            </a:r>
            <a:r>
              <a:rPr sz="2800" spc="-55" dirty="0">
                <a:latin typeface="Liberation Sans Narrow"/>
                <a:cs typeface="Liberation Sans Narrow"/>
              </a:rPr>
              <a:t> </a:t>
            </a:r>
            <a:r>
              <a:rPr sz="2800" spc="-20" dirty="0">
                <a:latin typeface="Liberation Sans Narrow"/>
                <a:cs typeface="Liberation Sans Narrow"/>
              </a:rPr>
              <a:t>data </a:t>
            </a:r>
            <a:r>
              <a:rPr sz="2800" dirty="0">
                <a:latin typeface="Liberation Sans Narrow"/>
                <a:cs typeface="Liberation Sans Narrow"/>
              </a:rPr>
              <a:t>both</a:t>
            </a:r>
            <a:r>
              <a:rPr sz="2800" spc="-60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the</a:t>
            </a:r>
            <a:r>
              <a:rPr sz="2800" spc="-60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hotels</a:t>
            </a:r>
            <a:r>
              <a:rPr sz="2800" spc="-45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received</a:t>
            </a:r>
            <a:r>
              <a:rPr sz="2800" spc="-50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within</a:t>
            </a:r>
            <a:r>
              <a:rPr sz="2800" spc="-35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our</a:t>
            </a:r>
            <a:r>
              <a:rPr sz="2800" spc="-60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timeframe</a:t>
            </a:r>
            <a:r>
              <a:rPr sz="2800" spc="-45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of</a:t>
            </a:r>
            <a:r>
              <a:rPr sz="2800" spc="-60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3</a:t>
            </a:r>
            <a:r>
              <a:rPr sz="2800" spc="-55" dirty="0">
                <a:latin typeface="Liberation Sans Narrow"/>
                <a:cs typeface="Liberation Sans Narrow"/>
              </a:rPr>
              <a:t> </a:t>
            </a:r>
            <a:r>
              <a:rPr sz="2800" spc="-10" dirty="0">
                <a:latin typeface="Liberation Sans Narrow"/>
                <a:cs typeface="Liberation Sans Narrow"/>
              </a:rPr>
              <a:t>years.</a:t>
            </a:r>
            <a:endParaRPr sz="2800">
              <a:latin typeface="Liberation Sans Narrow"/>
              <a:cs typeface="Liberation Sans Narro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9740" y="6906844"/>
            <a:ext cx="7738109" cy="879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4200" marR="5080" indent="-571500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584200" algn="l"/>
              </a:tabLst>
            </a:pPr>
            <a:r>
              <a:rPr sz="2800" dirty="0">
                <a:latin typeface="Liberation Sans Narrow"/>
                <a:cs typeface="Liberation Sans Narrow"/>
              </a:rPr>
              <a:t>The</a:t>
            </a:r>
            <a:r>
              <a:rPr sz="2800" spc="-40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chart</a:t>
            </a:r>
            <a:r>
              <a:rPr sz="2800" spc="-40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shows</a:t>
            </a:r>
            <a:r>
              <a:rPr sz="2800" spc="-25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that</a:t>
            </a:r>
            <a:r>
              <a:rPr sz="2800" spc="-40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2016</a:t>
            </a:r>
            <a:r>
              <a:rPr sz="2800" spc="-40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was</a:t>
            </a:r>
            <a:r>
              <a:rPr sz="2800" spc="-25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the</a:t>
            </a:r>
            <a:r>
              <a:rPr sz="2800" spc="-40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year</a:t>
            </a:r>
            <a:r>
              <a:rPr sz="2800" spc="-35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where</a:t>
            </a:r>
            <a:r>
              <a:rPr sz="2800" spc="-30" dirty="0">
                <a:latin typeface="Liberation Sans Narrow"/>
                <a:cs typeface="Liberation Sans Narrow"/>
              </a:rPr>
              <a:t> </a:t>
            </a:r>
            <a:r>
              <a:rPr sz="2800" spc="-20" dirty="0">
                <a:latin typeface="Liberation Sans Narrow"/>
                <a:cs typeface="Liberation Sans Narrow"/>
              </a:rPr>
              <a:t>both </a:t>
            </a:r>
            <a:r>
              <a:rPr sz="2800" dirty="0">
                <a:latin typeface="Liberation Sans Narrow"/>
                <a:cs typeface="Liberation Sans Narrow"/>
              </a:rPr>
              <a:t>these</a:t>
            </a:r>
            <a:r>
              <a:rPr sz="2800" spc="-85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hotels</a:t>
            </a:r>
            <a:r>
              <a:rPr sz="2800" spc="-70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received</a:t>
            </a:r>
            <a:r>
              <a:rPr sz="2800" spc="-75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the</a:t>
            </a:r>
            <a:r>
              <a:rPr sz="2800" spc="-85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maximum</a:t>
            </a:r>
            <a:r>
              <a:rPr sz="2800" spc="-65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repeated</a:t>
            </a:r>
            <a:r>
              <a:rPr sz="2800" spc="-70" dirty="0">
                <a:latin typeface="Liberation Sans Narrow"/>
                <a:cs typeface="Liberation Sans Narrow"/>
              </a:rPr>
              <a:t> </a:t>
            </a:r>
            <a:r>
              <a:rPr sz="2800" spc="-10" dirty="0">
                <a:latin typeface="Liberation Sans Narrow"/>
                <a:cs typeface="Liberation Sans Narrow"/>
              </a:rPr>
              <a:t>bookings.</a:t>
            </a:r>
            <a:endParaRPr sz="2800">
              <a:latin typeface="Liberation Sans Narrow"/>
              <a:cs typeface="Liberation Sans Narro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9740" y="8187690"/>
            <a:ext cx="7734300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4200" marR="5080" indent="-571500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584200" algn="l"/>
              </a:tabLst>
            </a:pPr>
            <a:r>
              <a:rPr sz="2800" dirty="0">
                <a:latin typeface="Liberation Sans Narrow"/>
                <a:cs typeface="Liberation Sans Narrow"/>
              </a:rPr>
              <a:t>The</a:t>
            </a:r>
            <a:r>
              <a:rPr sz="2800" spc="-55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reason</a:t>
            </a:r>
            <a:r>
              <a:rPr sz="2800" spc="-55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for</a:t>
            </a:r>
            <a:r>
              <a:rPr sz="2800" spc="-50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this</a:t>
            </a:r>
            <a:r>
              <a:rPr sz="2800" spc="-45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exact</a:t>
            </a:r>
            <a:r>
              <a:rPr sz="2800" spc="-55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specific</a:t>
            </a:r>
            <a:r>
              <a:rPr sz="2800" spc="-30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hike</a:t>
            </a:r>
            <a:r>
              <a:rPr sz="2800" spc="-55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in</a:t>
            </a:r>
            <a:r>
              <a:rPr sz="2800" spc="-50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that</a:t>
            </a:r>
            <a:r>
              <a:rPr sz="2800" spc="-50" dirty="0">
                <a:latin typeface="Liberation Sans Narrow"/>
                <a:cs typeface="Liberation Sans Narrow"/>
              </a:rPr>
              <a:t> </a:t>
            </a:r>
            <a:r>
              <a:rPr sz="2800" spc="-10" dirty="0">
                <a:latin typeface="Liberation Sans Narrow"/>
                <a:cs typeface="Liberation Sans Narrow"/>
              </a:rPr>
              <a:t>particular </a:t>
            </a:r>
            <a:r>
              <a:rPr sz="2800" dirty="0">
                <a:latin typeface="Liberation Sans Narrow"/>
                <a:cs typeface="Liberation Sans Narrow"/>
              </a:rPr>
              <a:t>year</a:t>
            </a:r>
            <a:r>
              <a:rPr sz="2800" spc="-65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could</a:t>
            </a:r>
            <a:r>
              <a:rPr sz="2800" spc="-60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be</a:t>
            </a:r>
            <a:r>
              <a:rPr sz="2800" spc="-50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because</a:t>
            </a:r>
            <a:r>
              <a:rPr sz="2800" spc="-60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the</a:t>
            </a:r>
            <a:r>
              <a:rPr sz="2800" spc="-50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country</a:t>
            </a:r>
            <a:r>
              <a:rPr sz="2800" spc="-65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was</a:t>
            </a:r>
            <a:r>
              <a:rPr sz="2800" spc="-45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hosting</a:t>
            </a:r>
            <a:r>
              <a:rPr sz="2800" spc="-40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the</a:t>
            </a:r>
            <a:r>
              <a:rPr sz="2800" spc="-105" dirty="0">
                <a:latin typeface="Liberation Sans Narrow"/>
                <a:cs typeface="Liberation Sans Narrow"/>
              </a:rPr>
              <a:t> </a:t>
            </a:r>
            <a:r>
              <a:rPr sz="2800" spc="-25" dirty="0">
                <a:latin typeface="Liberation Sans Narrow"/>
                <a:cs typeface="Liberation Sans Narrow"/>
              </a:rPr>
              <a:t>T20 </a:t>
            </a:r>
            <a:r>
              <a:rPr sz="2800" dirty="0">
                <a:latin typeface="Liberation Sans Narrow"/>
                <a:cs typeface="Liberation Sans Narrow"/>
              </a:rPr>
              <a:t>world</a:t>
            </a:r>
            <a:r>
              <a:rPr sz="2800" spc="-80" dirty="0">
                <a:latin typeface="Liberation Sans Narrow"/>
                <a:cs typeface="Liberation Sans Narrow"/>
              </a:rPr>
              <a:t> </a:t>
            </a:r>
            <a:r>
              <a:rPr sz="2800" spc="-20" dirty="0">
                <a:latin typeface="Liberation Sans Narrow"/>
                <a:cs typeface="Liberation Sans Narrow"/>
              </a:rPr>
              <a:t>cup.</a:t>
            </a:r>
            <a:endParaRPr sz="2800">
              <a:latin typeface="Liberation Sans Narrow"/>
              <a:cs typeface="Liberation Sans Narro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519029" y="5096002"/>
            <a:ext cx="7270115" cy="4293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101600" indent="-457200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469900" algn="l"/>
              </a:tabLst>
            </a:pPr>
            <a:r>
              <a:rPr sz="2800" dirty="0">
                <a:latin typeface="Liberation Sans Narrow"/>
                <a:cs typeface="Liberation Sans Narrow"/>
              </a:rPr>
              <a:t>This</a:t>
            </a:r>
            <a:r>
              <a:rPr sz="2800" spc="-60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data</a:t>
            </a:r>
            <a:r>
              <a:rPr sz="2800" spc="-65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shows</a:t>
            </a:r>
            <a:r>
              <a:rPr sz="2800" spc="-65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us</a:t>
            </a:r>
            <a:r>
              <a:rPr sz="2800" spc="-50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what</a:t>
            </a:r>
            <a:r>
              <a:rPr sz="2800" spc="-70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deposit</a:t>
            </a:r>
            <a:r>
              <a:rPr sz="2800" spc="-50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type</a:t>
            </a:r>
            <a:r>
              <a:rPr sz="2800" spc="-65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is</a:t>
            </a:r>
            <a:r>
              <a:rPr sz="2800" spc="-65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selected</a:t>
            </a:r>
            <a:r>
              <a:rPr sz="2800" spc="-50" dirty="0">
                <a:latin typeface="Liberation Sans Narrow"/>
                <a:cs typeface="Liberation Sans Narrow"/>
              </a:rPr>
              <a:t> </a:t>
            </a:r>
            <a:r>
              <a:rPr sz="2800" spc="-25" dirty="0">
                <a:latin typeface="Liberation Sans Narrow"/>
                <a:cs typeface="Liberation Sans Narrow"/>
              </a:rPr>
              <a:t>by </a:t>
            </a:r>
            <a:r>
              <a:rPr sz="2800" dirty="0">
                <a:latin typeface="Liberation Sans Narrow"/>
                <a:cs typeface="Liberation Sans Narrow"/>
              </a:rPr>
              <a:t>the</a:t>
            </a:r>
            <a:r>
              <a:rPr sz="2800" spc="-55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people</a:t>
            </a:r>
            <a:r>
              <a:rPr sz="2800" spc="-40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while</a:t>
            </a:r>
            <a:r>
              <a:rPr sz="2800" spc="-35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booking</a:t>
            </a:r>
            <a:r>
              <a:rPr sz="2800" spc="-40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their</a:t>
            </a:r>
            <a:r>
              <a:rPr sz="2800" spc="-40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stay</a:t>
            </a:r>
            <a:r>
              <a:rPr sz="2800" spc="-40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with</a:t>
            </a:r>
            <a:r>
              <a:rPr sz="2800" spc="-55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the</a:t>
            </a:r>
            <a:r>
              <a:rPr sz="2800" spc="-50" dirty="0">
                <a:latin typeface="Liberation Sans Narrow"/>
                <a:cs typeface="Liberation Sans Narrow"/>
              </a:rPr>
              <a:t> </a:t>
            </a:r>
            <a:r>
              <a:rPr sz="2800" spc="-10" dirty="0">
                <a:latin typeface="Liberation Sans Narrow"/>
                <a:cs typeface="Liberation Sans Narrow"/>
              </a:rPr>
              <a:t>hotel.</a:t>
            </a:r>
            <a:endParaRPr sz="2800">
              <a:latin typeface="Liberation Sans Narrow"/>
              <a:cs typeface="Liberation Sans Narrow"/>
            </a:endParaRPr>
          </a:p>
          <a:p>
            <a:pPr>
              <a:lnSpc>
                <a:spcPct val="100000"/>
              </a:lnSpc>
              <a:spcBef>
                <a:spcPts val="145"/>
              </a:spcBef>
              <a:buFont typeface="Wingdings"/>
              <a:buChar char=""/>
            </a:pPr>
            <a:endParaRPr sz="2800">
              <a:latin typeface="Liberation Sans Narrow"/>
              <a:cs typeface="Liberation Sans Narrow"/>
            </a:endParaRPr>
          </a:p>
          <a:p>
            <a:pPr marL="469900" marR="238760" indent="-457200">
              <a:lnSpc>
                <a:spcPct val="100000"/>
              </a:lnSpc>
              <a:buFont typeface="Wingdings"/>
              <a:buChar char=""/>
              <a:tabLst>
                <a:tab pos="469900" algn="l"/>
                <a:tab pos="545465" algn="l"/>
              </a:tabLst>
            </a:pP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dirty="0">
                <a:latin typeface="Liberation Sans Narrow"/>
                <a:cs typeface="Liberation Sans Narrow"/>
              </a:rPr>
              <a:t>This</a:t>
            </a:r>
            <a:r>
              <a:rPr sz="2800" spc="-55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shows</a:t>
            </a:r>
            <a:r>
              <a:rPr sz="2800" spc="-35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that</a:t>
            </a:r>
            <a:r>
              <a:rPr sz="2800" spc="-55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many</a:t>
            </a:r>
            <a:r>
              <a:rPr sz="2800" spc="-40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people</a:t>
            </a:r>
            <a:r>
              <a:rPr sz="2800" spc="-40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to</a:t>
            </a:r>
            <a:r>
              <a:rPr sz="2800" spc="-50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proceed</a:t>
            </a:r>
            <a:r>
              <a:rPr sz="2800" spc="-65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with</a:t>
            </a:r>
            <a:r>
              <a:rPr sz="2800" spc="-40" dirty="0">
                <a:latin typeface="Liberation Sans Narrow"/>
                <a:cs typeface="Liberation Sans Narrow"/>
              </a:rPr>
              <a:t> </a:t>
            </a:r>
            <a:r>
              <a:rPr sz="2800" spc="-10" dirty="0">
                <a:latin typeface="Liberation Sans Narrow"/>
                <a:cs typeface="Liberation Sans Narrow"/>
              </a:rPr>
              <a:t>their </a:t>
            </a:r>
            <a:r>
              <a:rPr sz="2800" dirty="0">
                <a:latin typeface="Liberation Sans Narrow"/>
                <a:cs typeface="Liberation Sans Narrow"/>
              </a:rPr>
              <a:t>bookings</a:t>
            </a:r>
            <a:r>
              <a:rPr sz="2800" spc="-65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without</a:t>
            </a:r>
            <a:r>
              <a:rPr sz="2800" spc="-70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paying</a:t>
            </a:r>
            <a:r>
              <a:rPr sz="2800" spc="-70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any</a:t>
            </a:r>
            <a:r>
              <a:rPr sz="2800" spc="-80" dirty="0">
                <a:latin typeface="Liberation Sans Narrow"/>
                <a:cs typeface="Liberation Sans Narrow"/>
              </a:rPr>
              <a:t> </a:t>
            </a:r>
            <a:r>
              <a:rPr sz="2800" spc="-10" dirty="0">
                <a:latin typeface="Liberation Sans Narrow"/>
                <a:cs typeface="Liberation Sans Narrow"/>
              </a:rPr>
              <a:t>deposit.</a:t>
            </a:r>
            <a:endParaRPr sz="2800">
              <a:latin typeface="Liberation Sans Narrow"/>
              <a:cs typeface="Liberation Sans Narrow"/>
            </a:endParaRPr>
          </a:p>
          <a:p>
            <a:pPr>
              <a:lnSpc>
                <a:spcPct val="100000"/>
              </a:lnSpc>
              <a:spcBef>
                <a:spcPts val="150"/>
              </a:spcBef>
              <a:buFont typeface="Wingdings"/>
              <a:buChar char=""/>
            </a:pPr>
            <a:endParaRPr sz="2800">
              <a:latin typeface="Liberation Sans Narrow"/>
              <a:cs typeface="Liberation Sans Narrow"/>
            </a:endParaRPr>
          </a:p>
          <a:p>
            <a:pPr marL="469900" marR="5080" indent="-457200">
              <a:lnSpc>
                <a:spcPct val="100000"/>
              </a:lnSpc>
              <a:buFont typeface="Wingdings"/>
              <a:buChar char=""/>
              <a:tabLst>
                <a:tab pos="469900" algn="l"/>
                <a:tab pos="545465" algn="l"/>
                <a:tab pos="1602740" algn="l"/>
              </a:tabLst>
            </a:pP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dirty="0">
                <a:latin typeface="Liberation Sans Narrow"/>
                <a:cs typeface="Liberation Sans Narrow"/>
              </a:rPr>
              <a:t>The</a:t>
            </a:r>
            <a:r>
              <a:rPr sz="2800" spc="-35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reason</a:t>
            </a:r>
            <a:r>
              <a:rPr sz="2800" spc="-35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could</a:t>
            </a:r>
            <a:r>
              <a:rPr sz="2800" spc="-35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be</a:t>
            </a:r>
            <a:r>
              <a:rPr sz="2800" spc="-20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as</a:t>
            </a:r>
            <a:r>
              <a:rPr sz="2800" spc="-35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we</a:t>
            </a:r>
            <a:r>
              <a:rPr sz="2800" spc="-30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saw</a:t>
            </a:r>
            <a:r>
              <a:rPr sz="2800" spc="-20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in</a:t>
            </a:r>
            <a:r>
              <a:rPr sz="2800" spc="-30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one</a:t>
            </a:r>
            <a:r>
              <a:rPr sz="2800" spc="-35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of</a:t>
            </a:r>
            <a:r>
              <a:rPr sz="2800" spc="-35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our</a:t>
            </a:r>
            <a:r>
              <a:rPr sz="2800" spc="-30" dirty="0">
                <a:latin typeface="Liberation Sans Narrow"/>
                <a:cs typeface="Liberation Sans Narrow"/>
              </a:rPr>
              <a:t> </a:t>
            </a:r>
            <a:r>
              <a:rPr sz="2800" spc="-10" dirty="0">
                <a:latin typeface="Liberation Sans Narrow"/>
                <a:cs typeface="Liberation Sans Narrow"/>
              </a:rPr>
              <a:t>slides </a:t>
            </a:r>
            <a:r>
              <a:rPr sz="2800" dirty="0">
                <a:latin typeface="Liberation Sans Narrow"/>
                <a:cs typeface="Liberation Sans Narrow"/>
              </a:rPr>
              <a:t>that</a:t>
            </a:r>
            <a:r>
              <a:rPr sz="2800" spc="-20" dirty="0">
                <a:latin typeface="Liberation Sans Narrow"/>
                <a:cs typeface="Liberation Sans Narrow"/>
              </a:rPr>
              <a:t> </a:t>
            </a:r>
            <a:r>
              <a:rPr sz="2800" spc="-25" dirty="0">
                <a:latin typeface="Liberation Sans Narrow"/>
                <a:cs typeface="Liberation Sans Narrow"/>
              </a:rPr>
              <a:t>the</a:t>
            </a:r>
            <a:r>
              <a:rPr sz="2800" dirty="0">
                <a:latin typeface="Liberation Sans Narrow"/>
                <a:cs typeface="Liberation Sans Narrow"/>
              </a:rPr>
              <a:t>	maximum</a:t>
            </a:r>
            <a:r>
              <a:rPr sz="2800" spc="-85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bookings</a:t>
            </a:r>
            <a:r>
              <a:rPr sz="2800" spc="-75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coming</a:t>
            </a:r>
            <a:r>
              <a:rPr sz="2800" spc="-85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through</a:t>
            </a:r>
            <a:r>
              <a:rPr sz="2800" spc="-95" dirty="0">
                <a:latin typeface="Liberation Sans Narrow"/>
                <a:cs typeface="Liberation Sans Narrow"/>
              </a:rPr>
              <a:t> </a:t>
            </a:r>
            <a:r>
              <a:rPr sz="2800" spc="-10" dirty="0">
                <a:latin typeface="Liberation Sans Narrow"/>
                <a:cs typeface="Liberation Sans Narrow"/>
              </a:rPr>
              <a:t>online </a:t>
            </a:r>
            <a:r>
              <a:rPr sz="2800" dirty="0">
                <a:latin typeface="Liberation Sans Narrow"/>
                <a:cs typeface="Liberation Sans Narrow"/>
              </a:rPr>
              <a:t>segment</a:t>
            </a:r>
            <a:r>
              <a:rPr sz="2800" spc="-50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or</a:t>
            </a:r>
            <a:r>
              <a:rPr sz="2800" spc="-50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sense</a:t>
            </a:r>
            <a:r>
              <a:rPr sz="2800" spc="-40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of</a:t>
            </a:r>
            <a:r>
              <a:rPr sz="2800" spc="-50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doubt</a:t>
            </a:r>
            <a:r>
              <a:rPr sz="2800" spc="-30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in</a:t>
            </a:r>
            <a:r>
              <a:rPr sz="2800" spc="-45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mind</a:t>
            </a:r>
            <a:r>
              <a:rPr sz="2800" spc="-50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while</a:t>
            </a:r>
            <a:r>
              <a:rPr sz="2800" spc="-20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making</a:t>
            </a:r>
            <a:r>
              <a:rPr sz="2800" spc="-35" dirty="0">
                <a:latin typeface="Liberation Sans Narrow"/>
                <a:cs typeface="Liberation Sans Narrow"/>
              </a:rPr>
              <a:t> </a:t>
            </a:r>
            <a:r>
              <a:rPr sz="2800" spc="-25" dirty="0">
                <a:latin typeface="Liberation Sans Narrow"/>
                <a:cs typeface="Liberation Sans Narrow"/>
              </a:rPr>
              <a:t>any </a:t>
            </a:r>
            <a:r>
              <a:rPr sz="2800" dirty="0">
                <a:latin typeface="Liberation Sans Narrow"/>
                <a:cs typeface="Liberation Sans Narrow"/>
              </a:rPr>
              <a:t>advance</a:t>
            </a:r>
            <a:r>
              <a:rPr sz="2800" spc="-125" dirty="0">
                <a:latin typeface="Liberation Sans Narrow"/>
                <a:cs typeface="Liberation Sans Narrow"/>
              </a:rPr>
              <a:t> </a:t>
            </a:r>
            <a:r>
              <a:rPr sz="2800" spc="-10" dirty="0">
                <a:latin typeface="Liberation Sans Narrow"/>
                <a:cs typeface="Liberation Sans Narrow"/>
              </a:rPr>
              <a:t>payment.</a:t>
            </a:r>
            <a:endParaRPr sz="2800">
              <a:latin typeface="Liberation Sans Narrow"/>
              <a:cs typeface="Liberation Sans Narro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276338" y="248793"/>
            <a:ext cx="93040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u="sng" spc="-295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REPETED</a:t>
            </a:r>
            <a:r>
              <a:rPr sz="4400" b="1" u="sng" spc="-25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4400" b="1" u="sng" spc="-310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GUEST</a:t>
            </a:r>
            <a:r>
              <a:rPr sz="4400" b="1" u="sng" spc="-10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4400" b="1" u="sng" spc="-320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AND</a:t>
            </a:r>
            <a:r>
              <a:rPr sz="4400" b="1" u="sng" spc="5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4400" b="1" u="sng" spc="-335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DEPOSIT</a:t>
            </a:r>
            <a:r>
              <a:rPr sz="4400" b="1" u="sng" spc="-25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4400" b="1" u="sng" spc="-295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TYPE</a:t>
            </a:r>
            <a:endParaRPr sz="4400">
              <a:latin typeface="Times New Roman"/>
              <a:cs typeface="Times New Roman"/>
            </a:endParaRPr>
          </a:p>
        </p:txBody>
      </p:sp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278623" y="876261"/>
            <a:ext cx="9341357" cy="8766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000" y="1490472"/>
            <a:ext cx="17526000" cy="8453755"/>
          </a:xfrm>
          <a:custGeom>
            <a:avLst/>
            <a:gdLst/>
            <a:ahLst/>
            <a:cxnLst/>
            <a:rect l="l" t="t" r="r" b="b"/>
            <a:pathLst>
              <a:path w="17526000" h="8453755">
                <a:moveTo>
                  <a:pt x="17526000" y="0"/>
                </a:moveTo>
                <a:lnTo>
                  <a:pt x="0" y="0"/>
                </a:lnTo>
                <a:lnTo>
                  <a:pt x="0" y="8453628"/>
                </a:lnTo>
                <a:lnTo>
                  <a:pt x="17526000" y="8453628"/>
                </a:lnTo>
                <a:lnTo>
                  <a:pt x="17526000" y="0"/>
                </a:lnTo>
                <a:close/>
              </a:path>
            </a:pathLst>
          </a:custGeom>
          <a:solidFill>
            <a:srgbClr val="819DB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31992" cy="177393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Continued...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16311" y="1399032"/>
            <a:ext cx="7459980" cy="386181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3716" y="267334"/>
            <a:ext cx="9084945" cy="4923790"/>
            <a:chOff x="13716" y="267334"/>
            <a:chExt cx="9084945" cy="492379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6" y="911313"/>
              <a:ext cx="5393436" cy="14939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8074" y="926337"/>
              <a:ext cx="5313045" cy="68580"/>
            </a:xfrm>
            <a:custGeom>
              <a:avLst/>
              <a:gdLst/>
              <a:ahLst/>
              <a:cxnLst/>
              <a:rect l="l" t="t" r="r" b="b"/>
              <a:pathLst>
                <a:path w="5313045" h="68580">
                  <a:moveTo>
                    <a:pt x="5312656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5312656" y="68579"/>
                  </a:lnTo>
                  <a:lnTo>
                    <a:pt x="5312656" y="0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7324" y="1470659"/>
              <a:ext cx="8410956" cy="372008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883017" y="267334"/>
              <a:ext cx="266700" cy="252095"/>
            </a:xfrm>
            <a:custGeom>
              <a:avLst/>
              <a:gdLst/>
              <a:ahLst/>
              <a:cxnLst/>
              <a:rect l="l" t="t" r="r" b="b"/>
              <a:pathLst>
                <a:path w="266700" h="252095">
                  <a:moveTo>
                    <a:pt x="251459" y="125730"/>
                  </a:moveTo>
                  <a:lnTo>
                    <a:pt x="14731" y="125730"/>
                  </a:lnTo>
                  <a:lnTo>
                    <a:pt x="14731" y="251587"/>
                  </a:lnTo>
                  <a:lnTo>
                    <a:pt x="140461" y="251587"/>
                  </a:lnTo>
                  <a:lnTo>
                    <a:pt x="140461" y="214503"/>
                  </a:lnTo>
                  <a:lnTo>
                    <a:pt x="44323" y="214503"/>
                  </a:lnTo>
                  <a:lnTo>
                    <a:pt x="44323" y="155321"/>
                  </a:lnTo>
                  <a:lnTo>
                    <a:pt x="251459" y="155321"/>
                  </a:lnTo>
                  <a:lnTo>
                    <a:pt x="251459" y="125730"/>
                  </a:lnTo>
                  <a:close/>
                </a:path>
                <a:path w="266700" h="252095">
                  <a:moveTo>
                    <a:pt x="251459" y="155321"/>
                  </a:moveTo>
                  <a:lnTo>
                    <a:pt x="221868" y="155321"/>
                  </a:lnTo>
                  <a:lnTo>
                    <a:pt x="221868" y="251587"/>
                  </a:lnTo>
                  <a:lnTo>
                    <a:pt x="251459" y="251587"/>
                  </a:lnTo>
                  <a:lnTo>
                    <a:pt x="251459" y="155321"/>
                  </a:lnTo>
                  <a:close/>
                </a:path>
                <a:path w="266700" h="252095">
                  <a:moveTo>
                    <a:pt x="140461" y="155321"/>
                  </a:moveTo>
                  <a:lnTo>
                    <a:pt x="103504" y="155321"/>
                  </a:lnTo>
                  <a:lnTo>
                    <a:pt x="103504" y="214503"/>
                  </a:lnTo>
                  <a:lnTo>
                    <a:pt x="140461" y="214503"/>
                  </a:lnTo>
                  <a:lnTo>
                    <a:pt x="140461" y="155321"/>
                  </a:lnTo>
                  <a:close/>
                </a:path>
                <a:path w="266700" h="252095">
                  <a:moveTo>
                    <a:pt x="251459" y="0"/>
                  </a:moveTo>
                  <a:lnTo>
                    <a:pt x="14731" y="0"/>
                  </a:lnTo>
                  <a:lnTo>
                    <a:pt x="0" y="96139"/>
                  </a:lnTo>
                  <a:lnTo>
                    <a:pt x="0" y="119125"/>
                  </a:lnTo>
                  <a:lnTo>
                    <a:pt x="6603" y="125730"/>
                  </a:lnTo>
                  <a:lnTo>
                    <a:pt x="36194" y="125730"/>
                  </a:lnTo>
                  <a:lnTo>
                    <a:pt x="29590" y="119125"/>
                  </a:lnTo>
                  <a:lnTo>
                    <a:pt x="29590" y="96139"/>
                  </a:lnTo>
                  <a:lnTo>
                    <a:pt x="36956" y="22225"/>
                  </a:lnTo>
                  <a:lnTo>
                    <a:pt x="254895" y="22225"/>
                  </a:lnTo>
                  <a:lnTo>
                    <a:pt x="251459" y="0"/>
                  </a:lnTo>
                  <a:close/>
                </a:path>
                <a:path w="266700" h="252095">
                  <a:moveTo>
                    <a:pt x="92455" y="22225"/>
                  </a:moveTo>
                  <a:lnTo>
                    <a:pt x="66548" y="22225"/>
                  </a:lnTo>
                  <a:lnTo>
                    <a:pt x="59181" y="96139"/>
                  </a:lnTo>
                  <a:lnTo>
                    <a:pt x="59181" y="119125"/>
                  </a:lnTo>
                  <a:lnTo>
                    <a:pt x="52450" y="125730"/>
                  </a:lnTo>
                  <a:lnTo>
                    <a:pt x="95376" y="125730"/>
                  </a:lnTo>
                  <a:lnTo>
                    <a:pt x="88773" y="119125"/>
                  </a:lnTo>
                  <a:lnTo>
                    <a:pt x="88773" y="96139"/>
                  </a:lnTo>
                  <a:lnTo>
                    <a:pt x="92455" y="22225"/>
                  </a:lnTo>
                  <a:close/>
                </a:path>
                <a:path w="266700" h="252095">
                  <a:moveTo>
                    <a:pt x="144144" y="22225"/>
                  </a:moveTo>
                  <a:lnTo>
                    <a:pt x="122047" y="22225"/>
                  </a:lnTo>
                  <a:lnTo>
                    <a:pt x="118363" y="96139"/>
                  </a:lnTo>
                  <a:lnTo>
                    <a:pt x="118363" y="119125"/>
                  </a:lnTo>
                  <a:lnTo>
                    <a:pt x="111632" y="125730"/>
                  </a:lnTo>
                  <a:lnTo>
                    <a:pt x="154558" y="125730"/>
                  </a:lnTo>
                  <a:lnTo>
                    <a:pt x="147954" y="119125"/>
                  </a:lnTo>
                  <a:lnTo>
                    <a:pt x="147954" y="96139"/>
                  </a:lnTo>
                  <a:lnTo>
                    <a:pt x="144144" y="22225"/>
                  </a:lnTo>
                  <a:close/>
                </a:path>
                <a:path w="266700" h="252095">
                  <a:moveTo>
                    <a:pt x="199643" y="22225"/>
                  </a:moveTo>
                  <a:lnTo>
                    <a:pt x="173735" y="22225"/>
                  </a:lnTo>
                  <a:lnTo>
                    <a:pt x="177546" y="96139"/>
                  </a:lnTo>
                  <a:lnTo>
                    <a:pt x="177546" y="119125"/>
                  </a:lnTo>
                  <a:lnTo>
                    <a:pt x="170814" y="125730"/>
                  </a:lnTo>
                  <a:lnTo>
                    <a:pt x="213740" y="125730"/>
                  </a:lnTo>
                  <a:lnTo>
                    <a:pt x="207136" y="119125"/>
                  </a:lnTo>
                  <a:lnTo>
                    <a:pt x="207136" y="96139"/>
                  </a:lnTo>
                  <a:lnTo>
                    <a:pt x="199643" y="22225"/>
                  </a:lnTo>
                  <a:close/>
                </a:path>
                <a:path w="266700" h="252095">
                  <a:moveTo>
                    <a:pt x="254895" y="22225"/>
                  </a:moveTo>
                  <a:lnTo>
                    <a:pt x="229234" y="22225"/>
                  </a:lnTo>
                  <a:lnTo>
                    <a:pt x="236727" y="96139"/>
                  </a:lnTo>
                  <a:lnTo>
                    <a:pt x="236727" y="119125"/>
                  </a:lnTo>
                  <a:lnTo>
                    <a:pt x="229997" y="125730"/>
                  </a:lnTo>
                  <a:lnTo>
                    <a:pt x="259587" y="125730"/>
                  </a:lnTo>
                  <a:lnTo>
                    <a:pt x="266318" y="119125"/>
                  </a:lnTo>
                  <a:lnTo>
                    <a:pt x="266318" y="96139"/>
                  </a:lnTo>
                  <a:lnTo>
                    <a:pt x="254895" y="222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181847" y="49149"/>
            <a:ext cx="95154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u="sng" spc="434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Arial"/>
                <a:cs typeface="Arial"/>
              </a:rPr>
              <a:t>Market</a:t>
            </a:r>
            <a:r>
              <a:rPr sz="4000" b="1" u="sng" spc="-125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Arial"/>
                <a:cs typeface="Arial"/>
              </a:rPr>
              <a:t> </a:t>
            </a:r>
            <a:r>
              <a:rPr sz="4000" b="1" u="sng" spc="180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Arial"/>
                <a:cs typeface="Arial"/>
              </a:rPr>
              <a:t>segments</a:t>
            </a:r>
            <a:r>
              <a:rPr sz="4000" b="1" u="sng" spc="-135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Arial"/>
                <a:cs typeface="Arial"/>
              </a:rPr>
              <a:t> </a:t>
            </a:r>
            <a:r>
              <a:rPr sz="4000" b="1" u="sng" spc="555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Arial"/>
                <a:cs typeface="Arial"/>
              </a:rPr>
              <a:t>and</a:t>
            </a:r>
            <a:r>
              <a:rPr sz="4000" b="1" u="sng" spc="-105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Arial"/>
                <a:cs typeface="Arial"/>
              </a:rPr>
              <a:t> </a:t>
            </a:r>
            <a:r>
              <a:rPr sz="4000" b="1" u="sng" spc="300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Arial"/>
                <a:cs typeface="Arial"/>
              </a:rPr>
              <a:t>cancellation</a:t>
            </a:r>
            <a:endParaRPr sz="4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6368" y="5531358"/>
            <a:ext cx="7824470" cy="3439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7685" marR="157480" indent="-515620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527685" algn="l"/>
              </a:tabLst>
            </a:pPr>
            <a:r>
              <a:rPr sz="2800" dirty="0">
                <a:latin typeface="Standard Symbols PS"/>
                <a:cs typeface="Standard Symbols PS"/>
              </a:rPr>
              <a:t>The </a:t>
            </a:r>
            <a:r>
              <a:rPr sz="2800" spc="-150" dirty="0">
                <a:latin typeface="Standard Symbols PS"/>
                <a:cs typeface="Standard Symbols PS"/>
              </a:rPr>
              <a:t>donut</a:t>
            </a:r>
            <a:r>
              <a:rPr sz="2800" spc="10" dirty="0">
                <a:latin typeface="Standard Symbols PS"/>
                <a:cs typeface="Standard Symbols PS"/>
              </a:rPr>
              <a:t> </a:t>
            </a:r>
            <a:r>
              <a:rPr sz="2800" spc="-455" dirty="0">
                <a:latin typeface="Standard Symbols PS"/>
                <a:cs typeface="Standard Symbols PS"/>
              </a:rPr>
              <a:t>chart</a:t>
            </a:r>
            <a:r>
              <a:rPr sz="2800" spc="15" dirty="0">
                <a:latin typeface="Standard Symbols PS"/>
                <a:cs typeface="Standard Symbols PS"/>
              </a:rPr>
              <a:t> </a:t>
            </a:r>
            <a:r>
              <a:rPr sz="2800" spc="-185" dirty="0">
                <a:latin typeface="Standard Symbols PS"/>
                <a:cs typeface="Standard Symbols PS"/>
              </a:rPr>
              <a:t>here</a:t>
            </a:r>
            <a:r>
              <a:rPr sz="2800" dirty="0">
                <a:latin typeface="Standard Symbols PS"/>
                <a:cs typeface="Standard Symbols PS"/>
              </a:rPr>
              <a:t> </a:t>
            </a:r>
            <a:r>
              <a:rPr sz="2800" spc="-310" dirty="0">
                <a:latin typeface="Standard Symbols PS"/>
                <a:cs typeface="Standard Symbols PS"/>
              </a:rPr>
              <a:t>represents</a:t>
            </a:r>
            <a:r>
              <a:rPr sz="2800" spc="25" dirty="0">
                <a:latin typeface="Standard Symbols PS"/>
                <a:cs typeface="Standard Symbols PS"/>
              </a:rPr>
              <a:t> </a:t>
            </a:r>
            <a:r>
              <a:rPr sz="2800" spc="-240" dirty="0">
                <a:latin typeface="Standard Symbols PS"/>
                <a:cs typeface="Standard Symbols PS"/>
              </a:rPr>
              <a:t>the</a:t>
            </a:r>
            <a:r>
              <a:rPr sz="2800" dirty="0">
                <a:latin typeface="Standard Symbols PS"/>
                <a:cs typeface="Standard Symbols PS"/>
              </a:rPr>
              <a:t> </a:t>
            </a:r>
            <a:r>
              <a:rPr sz="2800" spc="-515" dirty="0">
                <a:latin typeface="Standard Symbols PS"/>
                <a:cs typeface="Standard Symbols PS"/>
              </a:rPr>
              <a:t>total</a:t>
            </a:r>
            <a:r>
              <a:rPr sz="2800" spc="15" dirty="0">
                <a:latin typeface="Standard Symbols PS"/>
                <a:cs typeface="Standard Symbols PS"/>
              </a:rPr>
              <a:t> </a:t>
            </a:r>
            <a:r>
              <a:rPr sz="2800" spc="-145" dirty="0">
                <a:latin typeface="Standard Symbols PS"/>
                <a:cs typeface="Standard Symbols PS"/>
              </a:rPr>
              <a:t>bookings </a:t>
            </a:r>
            <a:r>
              <a:rPr sz="2800" spc="-254" dirty="0">
                <a:latin typeface="Standard Symbols PS"/>
                <a:cs typeface="Standard Symbols PS"/>
              </a:rPr>
              <a:t>received</a:t>
            </a:r>
            <a:r>
              <a:rPr sz="2800" spc="40" dirty="0">
                <a:latin typeface="Standard Symbols PS"/>
                <a:cs typeface="Standard Symbols PS"/>
              </a:rPr>
              <a:t> </a:t>
            </a:r>
            <a:r>
              <a:rPr sz="2800" spc="-190" dirty="0">
                <a:latin typeface="Standard Symbols PS"/>
                <a:cs typeface="Standard Symbols PS"/>
              </a:rPr>
              <a:t>from</a:t>
            </a:r>
            <a:r>
              <a:rPr sz="2800" spc="35" dirty="0">
                <a:latin typeface="Standard Symbols PS"/>
                <a:cs typeface="Standard Symbols PS"/>
              </a:rPr>
              <a:t> </a:t>
            </a:r>
            <a:r>
              <a:rPr sz="2800" spc="-470" dirty="0">
                <a:latin typeface="Standard Symbols PS"/>
                <a:cs typeface="Standard Symbols PS"/>
              </a:rPr>
              <a:t>various</a:t>
            </a:r>
            <a:r>
              <a:rPr sz="2800" spc="40" dirty="0">
                <a:latin typeface="Standard Symbols PS"/>
                <a:cs typeface="Standard Symbols PS"/>
              </a:rPr>
              <a:t> </a:t>
            </a:r>
            <a:r>
              <a:rPr sz="2800" spc="-165" dirty="0">
                <a:latin typeface="Standard Symbols PS"/>
                <a:cs typeface="Standard Symbols PS"/>
              </a:rPr>
              <a:t>segments</a:t>
            </a:r>
            <a:r>
              <a:rPr sz="2800" spc="50" dirty="0">
                <a:latin typeface="Standard Symbols PS"/>
                <a:cs typeface="Standard Symbols PS"/>
              </a:rPr>
              <a:t> </a:t>
            </a:r>
            <a:r>
              <a:rPr sz="2800" spc="-640" dirty="0">
                <a:latin typeface="Standard Symbols PS"/>
                <a:cs typeface="Standard Symbols PS"/>
              </a:rPr>
              <a:t>as</a:t>
            </a:r>
            <a:r>
              <a:rPr sz="2800" spc="30" dirty="0">
                <a:latin typeface="Standard Symbols PS"/>
                <a:cs typeface="Standard Symbols PS"/>
              </a:rPr>
              <a:t> </a:t>
            </a:r>
            <a:r>
              <a:rPr sz="2800" spc="-10" dirty="0">
                <a:latin typeface="Standard Symbols PS"/>
                <a:cs typeface="Standard Symbols PS"/>
              </a:rPr>
              <a:t>mentioned.</a:t>
            </a:r>
            <a:endParaRPr sz="2800">
              <a:latin typeface="Standard Symbols PS"/>
              <a:cs typeface="Standard Symbols PS"/>
            </a:endParaRPr>
          </a:p>
          <a:p>
            <a:pPr marL="527685" marR="663575" indent="-515620">
              <a:lnSpc>
                <a:spcPct val="100000"/>
              </a:lnSpc>
              <a:buFont typeface="Wingdings"/>
              <a:buChar char=""/>
              <a:tabLst>
                <a:tab pos="527685" algn="l"/>
                <a:tab pos="615950" algn="l"/>
              </a:tabLst>
            </a:pP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75" dirty="0">
                <a:latin typeface="Standard Symbols PS"/>
                <a:cs typeface="Standard Symbols PS"/>
              </a:rPr>
              <a:t>From</a:t>
            </a:r>
            <a:r>
              <a:rPr sz="2800" dirty="0">
                <a:latin typeface="Standard Symbols PS"/>
                <a:cs typeface="Standard Symbols PS"/>
              </a:rPr>
              <a:t> </a:t>
            </a:r>
            <a:r>
              <a:rPr sz="2800" spc="-434" dirty="0">
                <a:latin typeface="Standard Symbols PS"/>
                <a:cs typeface="Standard Symbols PS"/>
              </a:rPr>
              <a:t>this</a:t>
            </a:r>
            <a:r>
              <a:rPr sz="2800" dirty="0">
                <a:latin typeface="Standard Symbols PS"/>
                <a:cs typeface="Standard Symbols PS"/>
              </a:rPr>
              <a:t> </a:t>
            </a:r>
            <a:r>
              <a:rPr sz="2800" spc="-10" dirty="0">
                <a:latin typeface="Standard Symbols PS"/>
                <a:cs typeface="Standard Symbols PS"/>
              </a:rPr>
              <a:t>we</a:t>
            </a:r>
            <a:r>
              <a:rPr sz="2800" spc="-80" dirty="0">
                <a:latin typeface="Standard Symbols PS"/>
                <a:cs typeface="Standard Symbols PS"/>
              </a:rPr>
              <a:t> </a:t>
            </a:r>
            <a:r>
              <a:rPr sz="2800" spc="-320" dirty="0">
                <a:latin typeface="Standard Symbols PS"/>
                <a:cs typeface="Standard Symbols PS"/>
              </a:rPr>
              <a:t>can</a:t>
            </a:r>
            <a:r>
              <a:rPr sz="2800" spc="10" dirty="0">
                <a:latin typeface="Standard Symbols PS"/>
                <a:cs typeface="Standard Symbols PS"/>
              </a:rPr>
              <a:t> </a:t>
            </a:r>
            <a:r>
              <a:rPr sz="2800" spc="-580" dirty="0">
                <a:latin typeface="Standard Symbols PS"/>
                <a:cs typeface="Standard Symbols PS"/>
              </a:rPr>
              <a:t>clearly</a:t>
            </a:r>
            <a:r>
              <a:rPr sz="2800" spc="15" dirty="0">
                <a:latin typeface="Standard Symbols PS"/>
                <a:cs typeface="Standard Symbols PS"/>
              </a:rPr>
              <a:t> </a:t>
            </a:r>
            <a:r>
              <a:rPr sz="2800" spc="-155" dirty="0">
                <a:latin typeface="Standard Symbols PS"/>
                <a:cs typeface="Standard Symbols PS"/>
              </a:rPr>
              <a:t>get</a:t>
            </a:r>
            <a:r>
              <a:rPr sz="2800" spc="-20" dirty="0">
                <a:latin typeface="Standard Symbols PS"/>
                <a:cs typeface="Standard Symbols PS"/>
              </a:rPr>
              <a:t> </a:t>
            </a:r>
            <a:r>
              <a:rPr sz="2800" spc="-585" dirty="0">
                <a:latin typeface="Standard Symbols PS"/>
                <a:cs typeface="Standard Symbols PS"/>
              </a:rPr>
              <a:t>a</a:t>
            </a:r>
            <a:r>
              <a:rPr sz="2800" spc="-5" dirty="0">
                <a:latin typeface="Standard Symbols PS"/>
                <a:cs typeface="Standard Symbols PS"/>
              </a:rPr>
              <a:t> </a:t>
            </a:r>
            <a:r>
              <a:rPr sz="2800" spc="-275" dirty="0">
                <a:latin typeface="Standard Symbols PS"/>
                <a:cs typeface="Standard Symbols PS"/>
              </a:rPr>
              <a:t>picture</a:t>
            </a:r>
            <a:r>
              <a:rPr sz="2800" spc="10" dirty="0">
                <a:latin typeface="Standard Symbols PS"/>
                <a:cs typeface="Standard Symbols PS"/>
              </a:rPr>
              <a:t> </a:t>
            </a:r>
            <a:r>
              <a:rPr sz="2800" spc="-459" dirty="0">
                <a:latin typeface="Standard Symbols PS"/>
                <a:cs typeface="Standard Symbols PS"/>
              </a:rPr>
              <a:t>that</a:t>
            </a:r>
            <a:r>
              <a:rPr sz="2800" spc="10" dirty="0">
                <a:latin typeface="Standard Symbols PS"/>
                <a:cs typeface="Standard Symbols PS"/>
              </a:rPr>
              <a:t> </a:t>
            </a:r>
            <a:r>
              <a:rPr sz="2800" spc="-25" dirty="0">
                <a:latin typeface="Standard Symbols PS"/>
                <a:cs typeface="Standard Symbols PS"/>
              </a:rPr>
              <a:t>the </a:t>
            </a:r>
            <a:r>
              <a:rPr sz="2800" spc="90" dirty="0">
                <a:latin typeface="Standard Symbols PS"/>
                <a:cs typeface="Standard Symbols PS"/>
              </a:rPr>
              <a:t>maximum</a:t>
            </a:r>
            <a:r>
              <a:rPr sz="2800" spc="65" dirty="0">
                <a:latin typeface="Standard Symbols PS"/>
                <a:cs typeface="Standard Symbols PS"/>
              </a:rPr>
              <a:t> </a:t>
            </a:r>
            <a:r>
              <a:rPr sz="2800" spc="-175" dirty="0">
                <a:latin typeface="Standard Symbols PS"/>
                <a:cs typeface="Standard Symbols PS"/>
              </a:rPr>
              <a:t>bookings</a:t>
            </a:r>
            <a:r>
              <a:rPr sz="2800" spc="65" dirty="0">
                <a:latin typeface="Standard Symbols PS"/>
                <a:cs typeface="Standard Symbols PS"/>
              </a:rPr>
              <a:t> </a:t>
            </a:r>
            <a:r>
              <a:rPr sz="2800" dirty="0">
                <a:latin typeface="Standard Symbols PS"/>
                <a:cs typeface="Standard Symbols PS"/>
              </a:rPr>
              <a:t>come</a:t>
            </a:r>
            <a:r>
              <a:rPr sz="2800" spc="30" dirty="0">
                <a:latin typeface="Standard Symbols PS"/>
                <a:cs typeface="Standard Symbols PS"/>
              </a:rPr>
              <a:t> </a:t>
            </a:r>
            <a:r>
              <a:rPr sz="2800" spc="-190" dirty="0">
                <a:latin typeface="Standard Symbols PS"/>
                <a:cs typeface="Standard Symbols PS"/>
              </a:rPr>
              <a:t>from</a:t>
            </a:r>
            <a:r>
              <a:rPr sz="2800" spc="45" dirty="0">
                <a:latin typeface="Standard Symbols PS"/>
                <a:cs typeface="Standard Symbols PS"/>
              </a:rPr>
              <a:t> </a:t>
            </a:r>
            <a:r>
              <a:rPr sz="2800" spc="-240" dirty="0">
                <a:latin typeface="Standard Symbols PS"/>
                <a:cs typeface="Standard Symbols PS"/>
              </a:rPr>
              <a:t>the</a:t>
            </a:r>
            <a:r>
              <a:rPr sz="2800" spc="30" dirty="0">
                <a:latin typeface="Standard Symbols PS"/>
                <a:cs typeface="Standard Symbols PS"/>
              </a:rPr>
              <a:t> </a:t>
            </a:r>
            <a:r>
              <a:rPr sz="2800" spc="-145" dirty="0">
                <a:latin typeface="Standard Symbols PS"/>
                <a:cs typeface="Standard Symbols PS"/>
              </a:rPr>
              <a:t>Online</a:t>
            </a:r>
            <a:r>
              <a:rPr sz="2800" spc="65" dirty="0">
                <a:latin typeface="Standard Symbols PS"/>
                <a:cs typeface="Standard Symbols PS"/>
              </a:rPr>
              <a:t> </a:t>
            </a:r>
            <a:r>
              <a:rPr sz="2800" spc="25" dirty="0">
                <a:latin typeface="Standard Symbols PS"/>
                <a:cs typeface="Standard Symbols PS"/>
              </a:rPr>
              <a:t>TA </a:t>
            </a:r>
            <a:r>
              <a:rPr sz="2800" spc="-10" dirty="0">
                <a:latin typeface="Standard Symbols PS"/>
                <a:cs typeface="Standard Symbols PS"/>
              </a:rPr>
              <a:t>segment</a:t>
            </a:r>
            <a:endParaRPr sz="2800">
              <a:latin typeface="Standard Symbols PS"/>
              <a:cs typeface="Standard Symbols PS"/>
            </a:endParaRPr>
          </a:p>
          <a:p>
            <a:pPr marL="527685" marR="5080" indent="-515620">
              <a:lnSpc>
                <a:spcPct val="100000"/>
              </a:lnSpc>
              <a:buFont typeface="Wingdings"/>
              <a:buChar char=""/>
              <a:tabLst>
                <a:tab pos="527685" algn="l"/>
                <a:tab pos="615950" algn="l"/>
              </a:tabLst>
            </a:pP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260" dirty="0">
                <a:latin typeface="Standard Symbols PS"/>
                <a:cs typeface="Standard Symbols PS"/>
              </a:rPr>
              <a:t>This</a:t>
            </a:r>
            <a:r>
              <a:rPr sz="2800" spc="-10" dirty="0">
                <a:latin typeface="Standard Symbols PS"/>
                <a:cs typeface="Standard Symbols PS"/>
              </a:rPr>
              <a:t> </a:t>
            </a:r>
            <a:r>
              <a:rPr sz="2800" spc="-125" dirty="0">
                <a:latin typeface="Standard Symbols PS"/>
                <a:cs typeface="Standard Symbols PS"/>
              </a:rPr>
              <a:t>means</a:t>
            </a:r>
            <a:r>
              <a:rPr sz="2800" spc="-50" dirty="0">
                <a:latin typeface="Standard Symbols PS"/>
                <a:cs typeface="Standard Symbols PS"/>
              </a:rPr>
              <a:t> </a:t>
            </a:r>
            <a:r>
              <a:rPr sz="2800" spc="-254" dirty="0">
                <a:latin typeface="Standard Symbols PS"/>
                <a:cs typeface="Standard Symbols PS"/>
              </a:rPr>
              <a:t>there</a:t>
            </a:r>
            <a:r>
              <a:rPr sz="2800" spc="-5" dirty="0">
                <a:latin typeface="Standard Symbols PS"/>
                <a:cs typeface="Standard Symbols PS"/>
              </a:rPr>
              <a:t> </a:t>
            </a:r>
            <a:r>
              <a:rPr sz="2800" spc="-65" dirty="0">
                <a:latin typeface="Standard Symbols PS"/>
                <a:cs typeface="Standard Symbols PS"/>
              </a:rPr>
              <a:t>might</a:t>
            </a:r>
            <a:r>
              <a:rPr sz="2800" spc="-70" dirty="0">
                <a:latin typeface="Standard Symbols PS"/>
                <a:cs typeface="Standard Symbols PS"/>
              </a:rPr>
              <a:t> </a:t>
            </a:r>
            <a:r>
              <a:rPr sz="2800" dirty="0">
                <a:latin typeface="Standard Symbols PS"/>
                <a:cs typeface="Standard Symbols PS"/>
              </a:rPr>
              <a:t>be</a:t>
            </a:r>
            <a:r>
              <a:rPr sz="2800" spc="-40" dirty="0">
                <a:latin typeface="Standard Symbols PS"/>
                <a:cs typeface="Standard Symbols PS"/>
              </a:rPr>
              <a:t> </a:t>
            </a:r>
            <a:r>
              <a:rPr sz="2800" spc="85" dirty="0">
                <a:latin typeface="Standard Symbols PS"/>
                <a:cs typeface="Standard Symbols PS"/>
              </a:rPr>
              <a:t>maximum </a:t>
            </a:r>
            <a:r>
              <a:rPr sz="2800" spc="-254" dirty="0">
                <a:latin typeface="Standard Symbols PS"/>
                <a:cs typeface="Standard Symbols PS"/>
              </a:rPr>
              <a:t>benefit/discounts</a:t>
            </a:r>
            <a:r>
              <a:rPr sz="2800" spc="70" dirty="0">
                <a:latin typeface="Standard Symbols PS"/>
                <a:cs typeface="Standard Symbols PS"/>
              </a:rPr>
              <a:t> </a:t>
            </a:r>
            <a:r>
              <a:rPr sz="2800" spc="-525" dirty="0">
                <a:latin typeface="Standard Symbols PS"/>
                <a:cs typeface="Standard Symbols PS"/>
              </a:rPr>
              <a:t>available</a:t>
            </a:r>
            <a:r>
              <a:rPr sz="2800" spc="75" dirty="0">
                <a:latin typeface="Standard Symbols PS"/>
                <a:cs typeface="Standard Symbols PS"/>
              </a:rPr>
              <a:t> </a:t>
            </a:r>
            <a:r>
              <a:rPr sz="2800" spc="-455" dirty="0">
                <a:latin typeface="Standard Symbols PS"/>
                <a:cs typeface="Standard Symbols PS"/>
              </a:rPr>
              <a:t>for</a:t>
            </a:r>
            <a:r>
              <a:rPr sz="2800" spc="25" dirty="0">
                <a:latin typeface="Standard Symbols PS"/>
                <a:cs typeface="Standard Symbols PS"/>
              </a:rPr>
              <a:t> </a:t>
            </a:r>
            <a:r>
              <a:rPr sz="2800" spc="-175" dirty="0">
                <a:latin typeface="Standard Symbols PS"/>
                <a:cs typeface="Standard Symbols PS"/>
              </a:rPr>
              <a:t>people</a:t>
            </a:r>
            <a:r>
              <a:rPr sz="2800" spc="15" dirty="0">
                <a:latin typeface="Standard Symbols PS"/>
                <a:cs typeface="Standard Symbols PS"/>
              </a:rPr>
              <a:t> </a:t>
            </a:r>
            <a:r>
              <a:rPr sz="2800" spc="-310" dirty="0">
                <a:latin typeface="Standard Symbols PS"/>
                <a:cs typeface="Standard Symbols PS"/>
              </a:rPr>
              <a:t>while</a:t>
            </a:r>
            <a:r>
              <a:rPr sz="2800" spc="5" dirty="0">
                <a:latin typeface="Standard Symbols PS"/>
                <a:cs typeface="Standard Symbols PS"/>
              </a:rPr>
              <a:t> </a:t>
            </a:r>
            <a:r>
              <a:rPr sz="2800" spc="-70" dirty="0">
                <a:latin typeface="Standard Symbols PS"/>
                <a:cs typeface="Standard Symbols PS"/>
              </a:rPr>
              <a:t>booking </a:t>
            </a:r>
            <a:r>
              <a:rPr sz="2800" spc="-270" dirty="0">
                <a:latin typeface="Standard Symbols PS"/>
                <a:cs typeface="Standard Symbols PS"/>
              </a:rPr>
              <a:t>through</a:t>
            </a:r>
            <a:r>
              <a:rPr sz="2800" dirty="0">
                <a:latin typeface="Standard Symbols PS"/>
                <a:cs typeface="Standard Symbols PS"/>
              </a:rPr>
              <a:t> </a:t>
            </a:r>
            <a:r>
              <a:rPr sz="2800" spc="-210" dirty="0">
                <a:latin typeface="Standard Symbols PS"/>
                <a:cs typeface="Standard Symbols PS"/>
              </a:rPr>
              <a:t>online</a:t>
            </a:r>
            <a:r>
              <a:rPr sz="2800" spc="35" dirty="0">
                <a:latin typeface="Standard Symbols PS"/>
                <a:cs typeface="Standard Symbols PS"/>
              </a:rPr>
              <a:t> </a:t>
            </a:r>
            <a:r>
              <a:rPr sz="2800" spc="-10" dirty="0">
                <a:latin typeface="Standard Symbols PS"/>
                <a:cs typeface="Standard Symbols PS"/>
              </a:rPr>
              <a:t>segment.</a:t>
            </a:r>
            <a:endParaRPr sz="2800">
              <a:latin typeface="Standard Symbols PS"/>
              <a:cs typeface="Standard Symbols P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833229" y="5686425"/>
            <a:ext cx="7475220" cy="2463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615950" indent="-2870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</a:tabLst>
            </a:pPr>
            <a:r>
              <a:rPr sz="4000" spc="-135" dirty="0">
                <a:solidFill>
                  <a:srgbClr val="1E1C11"/>
                </a:solidFill>
                <a:latin typeface="Georgia"/>
                <a:cs typeface="Georgia"/>
              </a:rPr>
              <a:t>This</a:t>
            </a:r>
            <a:r>
              <a:rPr sz="4000" spc="-110" dirty="0">
                <a:solidFill>
                  <a:srgbClr val="1E1C11"/>
                </a:solidFill>
                <a:latin typeface="Georgia"/>
                <a:cs typeface="Georgia"/>
              </a:rPr>
              <a:t> </a:t>
            </a:r>
            <a:r>
              <a:rPr sz="4000" spc="-150" dirty="0">
                <a:solidFill>
                  <a:srgbClr val="1E1C11"/>
                </a:solidFill>
                <a:latin typeface="Georgia"/>
                <a:cs typeface="Georgia"/>
              </a:rPr>
              <a:t>chart</a:t>
            </a:r>
            <a:r>
              <a:rPr sz="4000" spc="-105" dirty="0">
                <a:solidFill>
                  <a:srgbClr val="1E1C11"/>
                </a:solidFill>
                <a:latin typeface="Georgia"/>
                <a:cs typeface="Georgia"/>
              </a:rPr>
              <a:t> shows </a:t>
            </a:r>
            <a:r>
              <a:rPr sz="4000" spc="-190" dirty="0">
                <a:solidFill>
                  <a:srgbClr val="1E1C11"/>
                </a:solidFill>
                <a:latin typeface="Georgia"/>
                <a:cs typeface="Georgia"/>
              </a:rPr>
              <a:t>us</a:t>
            </a:r>
            <a:r>
              <a:rPr sz="4000" spc="-105" dirty="0">
                <a:solidFill>
                  <a:srgbClr val="1E1C11"/>
                </a:solidFill>
                <a:latin typeface="Georgia"/>
                <a:cs typeface="Georgia"/>
              </a:rPr>
              <a:t> </a:t>
            </a:r>
            <a:r>
              <a:rPr sz="4000" spc="-10" dirty="0">
                <a:solidFill>
                  <a:srgbClr val="1E1C11"/>
                </a:solidFill>
                <a:latin typeface="Georgia"/>
                <a:cs typeface="Georgia"/>
              </a:rPr>
              <a:t>total </a:t>
            </a:r>
            <a:r>
              <a:rPr sz="4000" spc="-155" dirty="0">
                <a:solidFill>
                  <a:srgbClr val="1E1C11"/>
                </a:solidFill>
                <a:latin typeface="Georgia"/>
                <a:cs typeface="Georgia"/>
              </a:rPr>
              <a:t>cancellation</a:t>
            </a:r>
            <a:r>
              <a:rPr sz="4000" spc="-85" dirty="0">
                <a:solidFill>
                  <a:srgbClr val="1E1C11"/>
                </a:solidFill>
                <a:latin typeface="Georgia"/>
                <a:cs typeface="Georgia"/>
              </a:rPr>
              <a:t> </a:t>
            </a:r>
            <a:r>
              <a:rPr sz="4000" spc="-235" dirty="0">
                <a:solidFill>
                  <a:srgbClr val="1E1C11"/>
                </a:solidFill>
                <a:latin typeface="Georgia"/>
                <a:cs typeface="Georgia"/>
              </a:rPr>
              <a:t>on</a:t>
            </a:r>
            <a:r>
              <a:rPr sz="4000" spc="-60" dirty="0">
                <a:solidFill>
                  <a:srgbClr val="1E1C11"/>
                </a:solidFill>
                <a:latin typeface="Georgia"/>
                <a:cs typeface="Georgia"/>
              </a:rPr>
              <a:t> </a:t>
            </a:r>
            <a:r>
              <a:rPr sz="4000" spc="-265" dirty="0">
                <a:solidFill>
                  <a:srgbClr val="1E1C11"/>
                </a:solidFill>
                <a:latin typeface="Georgia"/>
                <a:cs typeface="Georgia"/>
              </a:rPr>
              <a:t>a</a:t>
            </a:r>
            <a:r>
              <a:rPr sz="4000" spc="-65" dirty="0">
                <a:solidFill>
                  <a:srgbClr val="1E1C11"/>
                </a:solidFill>
                <a:latin typeface="Georgia"/>
                <a:cs typeface="Georgia"/>
              </a:rPr>
              <a:t> </a:t>
            </a:r>
            <a:r>
              <a:rPr sz="4000" spc="-200" dirty="0">
                <a:solidFill>
                  <a:srgbClr val="1E1C11"/>
                </a:solidFill>
                <a:latin typeface="Georgia"/>
                <a:cs typeface="Georgia"/>
              </a:rPr>
              <a:t>monthly</a:t>
            </a:r>
            <a:r>
              <a:rPr sz="4000" spc="-60" dirty="0">
                <a:solidFill>
                  <a:srgbClr val="1E1C11"/>
                </a:solidFill>
                <a:latin typeface="Georgia"/>
                <a:cs typeface="Georgia"/>
              </a:rPr>
              <a:t> </a:t>
            </a:r>
            <a:r>
              <a:rPr sz="4000" spc="-125" dirty="0">
                <a:solidFill>
                  <a:srgbClr val="1E1C11"/>
                </a:solidFill>
                <a:latin typeface="Georgia"/>
                <a:cs typeface="Georgia"/>
              </a:rPr>
              <a:t>basis.</a:t>
            </a:r>
            <a:endParaRPr sz="4000">
              <a:latin typeface="Georgia"/>
              <a:cs typeface="Georgia"/>
            </a:endParaRPr>
          </a:p>
          <a:p>
            <a:pPr marL="299085" marR="5080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</a:tabLst>
            </a:pPr>
            <a:r>
              <a:rPr sz="4000" spc="-95" dirty="0">
                <a:solidFill>
                  <a:srgbClr val="1E1C11"/>
                </a:solidFill>
                <a:latin typeface="Georgia"/>
                <a:cs typeface="Georgia"/>
              </a:rPr>
              <a:t>Where</a:t>
            </a:r>
            <a:r>
              <a:rPr sz="4000" spc="-100" dirty="0">
                <a:solidFill>
                  <a:srgbClr val="1E1C11"/>
                </a:solidFill>
                <a:latin typeface="Georgia"/>
                <a:cs typeface="Georgia"/>
              </a:rPr>
              <a:t> </a:t>
            </a:r>
            <a:r>
              <a:rPr sz="4000" spc="-125" dirty="0">
                <a:solidFill>
                  <a:srgbClr val="1E1C11"/>
                </a:solidFill>
                <a:latin typeface="Georgia"/>
                <a:cs typeface="Georgia"/>
              </a:rPr>
              <a:t>August</a:t>
            </a:r>
            <a:r>
              <a:rPr sz="4000" spc="-90" dirty="0">
                <a:solidFill>
                  <a:srgbClr val="1E1C11"/>
                </a:solidFill>
                <a:latin typeface="Georgia"/>
                <a:cs typeface="Georgia"/>
              </a:rPr>
              <a:t> </a:t>
            </a:r>
            <a:r>
              <a:rPr sz="4000" spc="-150" dirty="0">
                <a:solidFill>
                  <a:srgbClr val="1E1C11"/>
                </a:solidFill>
                <a:latin typeface="Georgia"/>
                <a:cs typeface="Georgia"/>
              </a:rPr>
              <a:t>Month</a:t>
            </a:r>
            <a:r>
              <a:rPr sz="4000" spc="-105" dirty="0">
                <a:solidFill>
                  <a:srgbClr val="1E1C11"/>
                </a:solidFill>
                <a:latin typeface="Georgia"/>
                <a:cs typeface="Georgia"/>
              </a:rPr>
              <a:t> </a:t>
            </a:r>
            <a:r>
              <a:rPr sz="4000" spc="-210" dirty="0">
                <a:solidFill>
                  <a:srgbClr val="1E1C11"/>
                </a:solidFill>
                <a:latin typeface="Georgia"/>
                <a:cs typeface="Georgia"/>
              </a:rPr>
              <a:t>has</a:t>
            </a:r>
            <a:r>
              <a:rPr sz="4000" spc="-95" dirty="0">
                <a:solidFill>
                  <a:srgbClr val="1E1C11"/>
                </a:solidFill>
                <a:latin typeface="Georgia"/>
                <a:cs typeface="Georgia"/>
              </a:rPr>
              <a:t> </a:t>
            </a:r>
            <a:r>
              <a:rPr sz="4000" spc="-229" dirty="0">
                <a:solidFill>
                  <a:srgbClr val="1E1C11"/>
                </a:solidFill>
                <a:latin typeface="Georgia"/>
                <a:cs typeface="Georgia"/>
              </a:rPr>
              <a:t>seen</a:t>
            </a:r>
            <a:r>
              <a:rPr sz="4000" spc="-85" dirty="0">
                <a:solidFill>
                  <a:srgbClr val="1E1C11"/>
                </a:solidFill>
                <a:latin typeface="Georgia"/>
                <a:cs typeface="Georgia"/>
              </a:rPr>
              <a:t> </a:t>
            </a:r>
            <a:r>
              <a:rPr sz="4000" spc="-80" dirty="0">
                <a:solidFill>
                  <a:srgbClr val="1E1C11"/>
                </a:solidFill>
                <a:latin typeface="Georgia"/>
                <a:cs typeface="Georgia"/>
              </a:rPr>
              <a:t>the </a:t>
            </a:r>
            <a:r>
              <a:rPr sz="4000" spc="-270" dirty="0">
                <a:solidFill>
                  <a:srgbClr val="1E1C11"/>
                </a:solidFill>
                <a:latin typeface="Georgia"/>
                <a:cs typeface="Georgia"/>
              </a:rPr>
              <a:t>maximum</a:t>
            </a:r>
            <a:r>
              <a:rPr sz="4000" spc="-105" dirty="0">
                <a:solidFill>
                  <a:srgbClr val="1E1C11"/>
                </a:solidFill>
                <a:latin typeface="Georgia"/>
                <a:cs typeface="Georgia"/>
              </a:rPr>
              <a:t> </a:t>
            </a:r>
            <a:r>
              <a:rPr sz="4000" spc="-70" dirty="0">
                <a:solidFill>
                  <a:srgbClr val="1E1C11"/>
                </a:solidFill>
                <a:latin typeface="Georgia"/>
                <a:cs typeface="Georgia"/>
              </a:rPr>
              <a:t>cancellation.</a:t>
            </a:r>
            <a:endParaRPr sz="40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000" y="1714500"/>
            <a:ext cx="17526000" cy="8453755"/>
          </a:xfrm>
          <a:custGeom>
            <a:avLst/>
            <a:gdLst/>
            <a:ahLst/>
            <a:cxnLst/>
            <a:rect l="l" t="t" r="r" b="b"/>
            <a:pathLst>
              <a:path w="17526000" h="8453755">
                <a:moveTo>
                  <a:pt x="17526000" y="0"/>
                </a:moveTo>
                <a:lnTo>
                  <a:pt x="0" y="0"/>
                </a:lnTo>
                <a:lnTo>
                  <a:pt x="0" y="8453628"/>
                </a:lnTo>
                <a:lnTo>
                  <a:pt x="17526000" y="8453628"/>
                </a:lnTo>
                <a:lnTo>
                  <a:pt x="17526000" y="0"/>
                </a:lnTo>
                <a:close/>
              </a:path>
            </a:pathLst>
          </a:custGeom>
          <a:solidFill>
            <a:srgbClr val="819DB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31992" cy="177393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Continued...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3716" y="911313"/>
            <a:ext cx="10735310" cy="5213985"/>
            <a:chOff x="13716" y="911313"/>
            <a:chExt cx="10735310" cy="521398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16" y="911313"/>
              <a:ext cx="5393436" cy="14939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8074" y="926338"/>
              <a:ext cx="5313045" cy="68580"/>
            </a:xfrm>
            <a:custGeom>
              <a:avLst/>
              <a:gdLst/>
              <a:ahLst/>
              <a:cxnLst/>
              <a:rect l="l" t="t" r="r" b="b"/>
              <a:pathLst>
                <a:path w="5313045" h="68580">
                  <a:moveTo>
                    <a:pt x="5312656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5312656" y="68579"/>
                  </a:lnTo>
                  <a:lnTo>
                    <a:pt x="5312656" y="0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5216" y="1714500"/>
              <a:ext cx="10163556" cy="441045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79194" y="6889495"/>
            <a:ext cx="13444219" cy="3073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5"/>
              </a:spcBef>
              <a:buChar char="•"/>
              <a:tabLst>
                <a:tab pos="299085" algn="l"/>
              </a:tabLst>
            </a:pPr>
            <a:r>
              <a:rPr sz="4000" dirty="0">
                <a:solidFill>
                  <a:srgbClr val="17375E"/>
                </a:solidFill>
                <a:latin typeface="Arial"/>
                <a:cs typeface="Arial"/>
              </a:rPr>
              <a:t>This</a:t>
            </a:r>
            <a:r>
              <a:rPr sz="4000" spc="-7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17375E"/>
                </a:solidFill>
                <a:latin typeface="Arial"/>
                <a:cs typeface="Arial"/>
              </a:rPr>
              <a:t>chart</a:t>
            </a:r>
            <a:r>
              <a:rPr sz="4000" spc="-6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17375E"/>
                </a:solidFill>
                <a:latin typeface="Arial"/>
                <a:cs typeface="Arial"/>
              </a:rPr>
              <a:t>gives</a:t>
            </a:r>
            <a:r>
              <a:rPr sz="4000" spc="-5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17375E"/>
                </a:solidFill>
                <a:latin typeface="Arial"/>
                <a:cs typeface="Arial"/>
              </a:rPr>
              <a:t>us</a:t>
            </a:r>
            <a:r>
              <a:rPr sz="4000" spc="-5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17375E"/>
                </a:solidFill>
                <a:latin typeface="Arial"/>
                <a:cs typeface="Arial"/>
              </a:rPr>
              <a:t>dual</a:t>
            </a:r>
            <a:r>
              <a:rPr sz="4000" spc="-6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4000" spc="-10" dirty="0">
                <a:solidFill>
                  <a:srgbClr val="17375E"/>
                </a:solidFill>
                <a:latin typeface="Arial"/>
                <a:cs typeface="Arial"/>
              </a:rPr>
              <a:t>information.</a:t>
            </a:r>
            <a:endParaRPr sz="4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0"/>
              </a:spcBef>
              <a:buClr>
                <a:srgbClr val="17375E"/>
              </a:buClr>
              <a:buFont typeface="Arial"/>
              <a:buChar char="•"/>
            </a:pPr>
            <a:endParaRPr sz="4000">
              <a:latin typeface="Arial"/>
              <a:cs typeface="Arial"/>
            </a:endParaRPr>
          </a:p>
          <a:p>
            <a:pPr marL="299085" marR="5080" indent="-287020">
              <a:lnSpc>
                <a:spcPct val="100000"/>
              </a:lnSpc>
              <a:buChar char="•"/>
              <a:tabLst>
                <a:tab pos="299085" algn="l"/>
              </a:tabLst>
            </a:pPr>
            <a:r>
              <a:rPr sz="4000" dirty="0">
                <a:solidFill>
                  <a:srgbClr val="17375E"/>
                </a:solidFill>
                <a:latin typeface="Arial"/>
                <a:cs typeface="Arial"/>
              </a:rPr>
              <a:t>It</a:t>
            </a:r>
            <a:r>
              <a:rPr sz="4000" spc="-10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17375E"/>
                </a:solidFill>
                <a:latin typeface="Arial"/>
                <a:cs typeface="Arial"/>
              </a:rPr>
              <a:t>shows</a:t>
            </a:r>
            <a:r>
              <a:rPr sz="4000" spc="-8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17375E"/>
                </a:solidFill>
                <a:latin typeface="Arial"/>
                <a:cs typeface="Arial"/>
              </a:rPr>
              <a:t>us</a:t>
            </a:r>
            <a:r>
              <a:rPr sz="4000" spc="-10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17375E"/>
                </a:solidFill>
                <a:latin typeface="Arial"/>
                <a:cs typeface="Arial"/>
              </a:rPr>
              <a:t>from</a:t>
            </a:r>
            <a:r>
              <a:rPr sz="4000" spc="-8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17375E"/>
                </a:solidFill>
                <a:latin typeface="Arial"/>
                <a:cs typeface="Arial"/>
              </a:rPr>
              <a:t>which</a:t>
            </a:r>
            <a:r>
              <a:rPr sz="4000" spc="-9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17375E"/>
                </a:solidFill>
                <a:latin typeface="Arial"/>
                <a:cs typeface="Arial"/>
              </a:rPr>
              <a:t>countries</a:t>
            </a:r>
            <a:r>
              <a:rPr sz="4000" spc="-9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17375E"/>
                </a:solidFill>
                <a:latin typeface="Arial"/>
                <a:cs typeface="Arial"/>
              </a:rPr>
              <a:t>we</a:t>
            </a:r>
            <a:r>
              <a:rPr sz="4000" spc="-8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17375E"/>
                </a:solidFill>
                <a:latin typeface="Arial"/>
                <a:cs typeface="Arial"/>
              </a:rPr>
              <a:t>have</a:t>
            </a:r>
            <a:r>
              <a:rPr sz="4000" spc="-9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17375E"/>
                </a:solidFill>
                <a:latin typeface="Arial"/>
                <a:cs typeface="Arial"/>
              </a:rPr>
              <a:t>received</a:t>
            </a:r>
            <a:r>
              <a:rPr sz="4000" spc="-8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4000" spc="-25" dirty="0">
                <a:solidFill>
                  <a:srgbClr val="17375E"/>
                </a:solidFill>
                <a:latin typeface="Arial"/>
                <a:cs typeface="Arial"/>
              </a:rPr>
              <a:t>the </a:t>
            </a:r>
            <a:r>
              <a:rPr sz="4000" dirty="0">
                <a:solidFill>
                  <a:srgbClr val="17375E"/>
                </a:solidFill>
                <a:latin typeface="Arial"/>
                <a:cs typeface="Arial"/>
              </a:rPr>
              <a:t>maximum</a:t>
            </a:r>
            <a:r>
              <a:rPr sz="4000" spc="-6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17375E"/>
                </a:solidFill>
                <a:latin typeface="Arial"/>
                <a:cs typeface="Arial"/>
              </a:rPr>
              <a:t>orders</a:t>
            </a:r>
            <a:r>
              <a:rPr sz="4000" spc="-9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17375E"/>
                </a:solidFill>
                <a:latin typeface="Arial"/>
                <a:cs typeface="Arial"/>
              </a:rPr>
              <a:t>from</a:t>
            </a:r>
            <a:r>
              <a:rPr sz="4000" spc="-8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17375E"/>
                </a:solidFill>
                <a:latin typeface="Arial"/>
                <a:cs typeface="Arial"/>
              </a:rPr>
              <a:t>and</a:t>
            </a:r>
            <a:r>
              <a:rPr sz="4000" spc="-10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17375E"/>
                </a:solidFill>
                <a:latin typeface="Arial"/>
                <a:cs typeface="Arial"/>
              </a:rPr>
              <a:t>gives</a:t>
            </a:r>
            <a:r>
              <a:rPr sz="4000" spc="-10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17375E"/>
                </a:solidFill>
                <a:latin typeface="Arial"/>
                <a:cs typeface="Arial"/>
              </a:rPr>
              <a:t>us</a:t>
            </a:r>
            <a:r>
              <a:rPr sz="4000" spc="-9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17375E"/>
                </a:solidFill>
                <a:latin typeface="Arial"/>
                <a:cs typeface="Arial"/>
              </a:rPr>
              <a:t>their</a:t>
            </a:r>
            <a:r>
              <a:rPr sz="4000" spc="-10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17375E"/>
                </a:solidFill>
                <a:latin typeface="Arial"/>
                <a:cs typeface="Arial"/>
              </a:rPr>
              <a:t>meal</a:t>
            </a:r>
            <a:r>
              <a:rPr sz="4000" spc="-9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4000" spc="-10" dirty="0">
                <a:solidFill>
                  <a:srgbClr val="17375E"/>
                </a:solidFill>
                <a:latin typeface="Arial"/>
                <a:cs typeface="Arial"/>
              </a:rPr>
              <a:t>preferences </a:t>
            </a:r>
            <a:r>
              <a:rPr sz="4000" spc="-20" dirty="0">
                <a:solidFill>
                  <a:srgbClr val="17375E"/>
                </a:solidFill>
                <a:latin typeface="Arial"/>
                <a:cs typeface="Arial"/>
              </a:rPr>
              <a:t>too.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900" y="1490472"/>
            <a:ext cx="17526000" cy="8453755"/>
          </a:xfrm>
          <a:custGeom>
            <a:avLst/>
            <a:gdLst/>
            <a:ahLst/>
            <a:cxnLst/>
            <a:rect l="l" t="t" r="r" b="b"/>
            <a:pathLst>
              <a:path w="17526000" h="8453755">
                <a:moveTo>
                  <a:pt x="17526000" y="0"/>
                </a:moveTo>
                <a:lnTo>
                  <a:pt x="0" y="0"/>
                </a:lnTo>
                <a:lnTo>
                  <a:pt x="0" y="8453628"/>
                </a:lnTo>
                <a:lnTo>
                  <a:pt x="17526000" y="8453628"/>
                </a:lnTo>
                <a:lnTo>
                  <a:pt x="17526000" y="0"/>
                </a:lnTo>
                <a:close/>
              </a:path>
            </a:pathLst>
          </a:custGeom>
          <a:solidFill>
            <a:srgbClr val="819DB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31992" cy="177393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Continued...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3716" y="911313"/>
            <a:ext cx="11831320" cy="3938270"/>
            <a:chOff x="13716" y="911313"/>
            <a:chExt cx="11831320" cy="393827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16" y="911313"/>
              <a:ext cx="5393436" cy="14939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8074" y="926338"/>
              <a:ext cx="5313045" cy="68580"/>
            </a:xfrm>
            <a:custGeom>
              <a:avLst/>
              <a:gdLst/>
              <a:ahLst/>
              <a:cxnLst/>
              <a:rect l="l" t="t" r="r" b="b"/>
              <a:pathLst>
                <a:path w="5313045" h="68580">
                  <a:moveTo>
                    <a:pt x="5312656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5312656" y="68579"/>
                  </a:lnTo>
                  <a:lnTo>
                    <a:pt x="5312656" y="0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1000" y="1490472"/>
              <a:ext cx="11463528" cy="335889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169914" y="325881"/>
            <a:ext cx="1100518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17375E"/>
                </a:solidFill>
                <a:latin typeface="Standard Symbols PS"/>
                <a:cs typeface="Standard Symbols PS"/>
              </a:rPr>
              <a:t>Analyse the days spent on the waiting list</a:t>
            </a:r>
            <a:endParaRPr sz="4800" dirty="0">
              <a:latin typeface="Standard Symbols PS"/>
              <a:cs typeface="Standard Symbols P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105900" y="5394959"/>
            <a:ext cx="8569452" cy="420014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221739" y="5174742"/>
            <a:ext cx="6804659" cy="429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457834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469900" algn="l"/>
              </a:tabLst>
            </a:pPr>
            <a:r>
              <a:rPr sz="2800" dirty="0">
                <a:solidFill>
                  <a:srgbClr val="17375E"/>
                </a:solidFill>
                <a:latin typeface="Bookman Uralic"/>
                <a:cs typeface="Bookman Uralic"/>
              </a:rPr>
              <a:t>With</a:t>
            </a:r>
            <a:r>
              <a:rPr sz="2800" spc="-50" dirty="0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sz="2800" dirty="0">
                <a:solidFill>
                  <a:srgbClr val="17375E"/>
                </a:solidFill>
                <a:latin typeface="Bookman Uralic"/>
                <a:cs typeface="Bookman Uralic"/>
              </a:rPr>
              <a:t>the</a:t>
            </a:r>
            <a:r>
              <a:rPr sz="2800" spc="-50" dirty="0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sz="2800" dirty="0">
                <a:solidFill>
                  <a:srgbClr val="17375E"/>
                </a:solidFill>
                <a:latin typeface="Bookman Uralic"/>
                <a:cs typeface="Bookman Uralic"/>
              </a:rPr>
              <a:t>help</a:t>
            </a:r>
            <a:r>
              <a:rPr sz="2800" spc="-40" dirty="0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sz="2800" dirty="0">
                <a:solidFill>
                  <a:srgbClr val="17375E"/>
                </a:solidFill>
                <a:latin typeface="Bookman Uralic"/>
                <a:cs typeface="Bookman Uralic"/>
              </a:rPr>
              <a:t>of</a:t>
            </a:r>
            <a:r>
              <a:rPr sz="2800" spc="-50" dirty="0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sz="2800" dirty="0">
                <a:solidFill>
                  <a:srgbClr val="17375E"/>
                </a:solidFill>
                <a:latin typeface="Bookman Uralic"/>
                <a:cs typeface="Bookman Uralic"/>
              </a:rPr>
              <a:t>this</a:t>
            </a:r>
            <a:r>
              <a:rPr sz="2800" spc="-50" dirty="0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sz="2800" dirty="0">
                <a:solidFill>
                  <a:srgbClr val="17375E"/>
                </a:solidFill>
                <a:latin typeface="Bookman Uralic"/>
                <a:cs typeface="Bookman Uralic"/>
              </a:rPr>
              <a:t>chart</a:t>
            </a:r>
            <a:r>
              <a:rPr sz="2800" spc="-40" dirty="0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sz="2800" dirty="0">
                <a:solidFill>
                  <a:srgbClr val="17375E"/>
                </a:solidFill>
                <a:latin typeface="Bookman Uralic"/>
                <a:cs typeface="Bookman Uralic"/>
              </a:rPr>
              <a:t>and</a:t>
            </a:r>
            <a:r>
              <a:rPr sz="2800" spc="-25" dirty="0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sz="2800" spc="-10" dirty="0">
                <a:solidFill>
                  <a:srgbClr val="17375E"/>
                </a:solidFill>
                <a:latin typeface="Bookman Uralic"/>
                <a:cs typeface="Bookman Uralic"/>
              </a:rPr>
              <a:t>table </a:t>
            </a:r>
            <a:r>
              <a:rPr sz="2800" dirty="0">
                <a:solidFill>
                  <a:srgbClr val="17375E"/>
                </a:solidFill>
                <a:latin typeface="Bookman Uralic"/>
                <a:cs typeface="Bookman Uralic"/>
              </a:rPr>
              <a:t>we</a:t>
            </a:r>
            <a:r>
              <a:rPr sz="2800" spc="-55" dirty="0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sz="2800" dirty="0">
                <a:solidFill>
                  <a:srgbClr val="17375E"/>
                </a:solidFill>
                <a:latin typeface="Bookman Uralic"/>
                <a:cs typeface="Bookman Uralic"/>
              </a:rPr>
              <a:t>get</a:t>
            </a:r>
            <a:r>
              <a:rPr sz="2800" spc="-30" dirty="0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sz="2800" dirty="0">
                <a:solidFill>
                  <a:srgbClr val="17375E"/>
                </a:solidFill>
                <a:latin typeface="Bookman Uralic"/>
                <a:cs typeface="Bookman Uralic"/>
              </a:rPr>
              <a:t>a</a:t>
            </a:r>
            <a:r>
              <a:rPr sz="2800" spc="-45" dirty="0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sz="2800" dirty="0">
                <a:solidFill>
                  <a:srgbClr val="17375E"/>
                </a:solidFill>
                <a:latin typeface="Bookman Uralic"/>
                <a:cs typeface="Bookman Uralic"/>
              </a:rPr>
              <a:t>brief</a:t>
            </a:r>
            <a:r>
              <a:rPr sz="2800" spc="-25" dirty="0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sz="2800" dirty="0">
                <a:solidFill>
                  <a:srgbClr val="17375E"/>
                </a:solidFill>
                <a:latin typeface="Bookman Uralic"/>
                <a:cs typeface="Bookman Uralic"/>
              </a:rPr>
              <a:t>idea</a:t>
            </a:r>
            <a:r>
              <a:rPr sz="2800" spc="-40" dirty="0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sz="2800" dirty="0">
                <a:solidFill>
                  <a:srgbClr val="17375E"/>
                </a:solidFill>
                <a:latin typeface="Bookman Uralic"/>
                <a:cs typeface="Bookman Uralic"/>
              </a:rPr>
              <a:t>about</a:t>
            </a:r>
            <a:r>
              <a:rPr sz="2800" spc="-10" dirty="0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sz="2800" spc="-25" dirty="0">
                <a:solidFill>
                  <a:srgbClr val="17375E"/>
                </a:solidFill>
                <a:latin typeface="Bookman Uralic"/>
                <a:cs typeface="Bookman Uralic"/>
              </a:rPr>
              <a:t>the </a:t>
            </a:r>
            <a:r>
              <a:rPr sz="2800" dirty="0">
                <a:solidFill>
                  <a:srgbClr val="17375E"/>
                </a:solidFill>
                <a:latin typeface="Bookman Uralic"/>
                <a:cs typeface="Bookman Uralic"/>
              </a:rPr>
              <a:t>monthly</a:t>
            </a:r>
            <a:r>
              <a:rPr sz="2800" spc="-50" dirty="0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sz="2800" dirty="0">
                <a:solidFill>
                  <a:srgbClr val="17375E"/>
                </a:solidFill>
                <a:latin typeface="Bookman Uralic"/>
                <a:cs typeface="Bookman Uralic"/>
              </a:rPr>
              <a:t>waiting</a:t>
            </a:r>
            <a:r>
              <a:rPr sz="2800" spc="-60" dirty="0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sz="2800" dirty="0">
                <a:solidFill>
                  <a:srgbClr val="17375E"/>
                </a:solidFill>
                <a:latin typeface="Bookman Uralic"/>
                <a:cs typeface="Bookman Uralic"/>
              </a:rPr>
              <a:t>list</a:t>
            </a:r>
            <a:r>
              <a:rPr sz="2800" spc="-70" dirty="0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sz="2800" dirty="0">
                <a:solidFill>
                  <a:srgbClr val="17375E"/>
                </a:solidFill>
                <a:latin typeface="Bookman Uralic"/>
                <a:cs typeface="Bookman Uralic"/>
              </a:rPr>
              <a:t>in</a:t>
            </a:r>
            <a:r>
              <a:rPr sz="2800" spc="-65" dirty="0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sz="2800" dirty="0">
                <a:solidFill>
                  <a:srgbClr val="17375E"/>
                </a:solidFill>
                <a:latin typeface="Bookman Uralic"/>
                <a:cs typeface="Bookman Uralic"/>
              </a:rPr>
              <a:t>both</a:t>
            </a:r>
            <a:r>
              <a:rPr sz="2800" spc="-60" dirty="0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sz="2800" spc="-25" dirty="0">
                <a:solidFill>
                  <a:srgbClr val="17375E"/>
                </a:solidFill>
                <a:latin typeface="Bookman Uralic"/>
                <a:cs typeface="Bookman Uralic"/>
              </a:rPr>
              <a:t>the </a:t>
            </a:r>
            <a:r>
              <a:rPr sz="2800" spc="-10" dirty="0">
                <a:solidFill>
                  <a:srgbClr val="17375E"/>
                </a:solidFill>
                <a:latin typeface="Bookman Uralic"/>
                <a:cs typeface="Bookman Uralic"/>
              </a:rPr>
              <a:t>hotels.</a:t>
            </a:r>
            <a:endParaRPr sz="2800">
              <a:latin typeface="Bookman Uralic"/>
              <a:cs typeface="Bookman Uralic"/>
            </a:endParaRPr>
          </a:p>
          <a:p>
            <a:pPr>
              <a:lnSpc>
                <a:spcPct val="100000"/>
              </a:lnSpc>
              <a:spcBef>
                <a:spcPts val="95"/>
              </a:spcBef>
              <a:buClr>
                <a:srgbClr val="17375E"/>
              </a:buClr>
              <a:buFont typeface="Wingdings"/>
              <a:buChar char=""/>
            </a:pPr>
            <a:endParaRPr sz="2800">
              <a:latin typeface="Bookman Uralic"/>
              <a:cs typeface="Bookman Uralic"/>
            </a:endParaRPr>
          </a:p>
          <a:p>
            <a:pPr marL="469900" marR="231140" indent="-457834">
              <a:lnSpc>
                <a:spcPct val="100000"/>
              </a:lnSpc>
              <a:buFont typeface="Wingdings"/>
              <a:buChar char=""/>
              <a:tabLst>
                <a:tab pos="469900" algn="l"/>
              </a:tabLst>
            </a:pPr>
            <a:r>
              <a:rPr sz="2800" dirty="0">
                <a:solidFill>
                  <a:srgbClr val="17375E"/>
                </a:solidFill>
                <a:latin typeface="Bookman Uralic"/>
                <a:cs typeface="Bookman Uralic"/>
              </a:rPr>
              <a:t>Where</a:t>
            </a:r>
            <a:r>
              <a:rPr sz="2800" spc="-55" dirty="0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sz="2800" dirty="0">
                <a:solidFill>
                  <a:srgbClr val="17375E"/>
                </a:solidFill>
                <a:latin typeface="Bookman Uralic"/>
                <a:cs typeface="Bookman Uralic"/>
              </a:rPr>
              <a:t>City</a:t>
            </a:r>
            <a:r>
              <a:rPr sz="2800" spc="-40" dirty="0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sz="2800" dirty="0">
                <a:solidFill>
                  <a:srgbClr val="17375E"/>
                </a:solidFill>
                <a:latin typeface="Bookman Uralic"/>
                <a:cs typeface="Bookman Uralic"/>
              </a:rPr>
              <a:t>hotel</a:t>
            </a:r>
            <a:r>
              <a:rPr sz="2800" spc="-55" dirty="0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sz="2800" dirty="0">
                <a:solidFill>
                  <a:srgbClr val="17375E"/>
                </a:solidFill>
                <a:latin typeface="Bookman Uralic"/>
                <a:cs typeface="Bookman Uralic"/>
              </a:rPr>
              <a:t>experiences</a:t>
            </a:r>
            <a:r>
              <a:rPr sz="2800" spc="-50" dirty="0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sz="2800" spc="-20" dirty="0">
                <a:solidFill>
                  <a:srgbClr val="17375E"/>
                </a:solidFill>
                <a:latin typeface="Bookman Uralic"/>
                <a:cs typeface="Bookman Uralic"/>
              </a:rPr>
              <a:t>high </a:t>
            </a:r>
            <a:r>
              <a:rPr sz="2800" dirty="0">
                <a:solidFill>
                  <a:srgbClr val="17375E"/>
                </a:solidFill>
                <a:latin typeface="Bookman Uralic"/>
                <a:cs typeface="Bookman Uralic"/>
              </a:rPr>
              <a:t>waiting</a:t>
            </a:r>
            <a:r>
              <a:rPr sz="2800" spc="-55" dirty="0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sz="2800" dirty="0">
                <a:solidFill>
                  <a:srgbClr val="17375E"/>
                </a:solidFill>
                <a:latin typeface="Bookman Uralic"/>
                <a:cs typeface="Bookman Uralic"/>
              </a:rPr>
              <a:t>list</a:t>
            </a:r>
            <a:r>
              <a:rPr sz="2800" spc="-60" dirty="0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sz="2800" dirty="0">
                <a:solidFill>
                  <a:srgbClr val="17375E"/>
                </a:solidFill>
                <a:latin typeface="Bookman Uralic"/>
                <a:cs typeface="Bookman Uralic"/>
              </a:rPr>
              <a:t>in</a:t>
            </a:r>
            <a:r>
              <a:rPr sz="2800" spc="-60" dirty="0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sz="2800" dirty="0">
                <a:solidFill>
                  <a:srgbClr val="17375E"/>
                </a:solidFill>
                <a:latin typeface="Bookman Uralic"/>
                <a:cs typeface="Bookman Uralic"/>
              </a:rPr>
              <a:t>the</a:t>
            </a:r>
            <a:r>
              <a:rPr sz="2800" spc="-60" dirty="0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sz="2800" dirty="0">
                <a:solidFill>
                  <a:srgbClr val="17375E"/>
                </a:solidFill>
                <a:latin typeface="Bookman Uralic"/>
                <a:cs typeface="Bookman Uralic"/>
              </a:rPr>
              <a:t>month</a:t>
            </a:r>
            <a:r>
              <a:rPr sz="2800" spc="-60" dirty="0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sz="2800" spc="-25" dirty="0">
                <a:solidFill>
                  <a:srgbClr val="17375E"/>
                </a:solidFill>
                <a:latin typeface="Bookman Uralic"/>
                <a:cs typeface="Bookman Uralic"/>
              </a:rPr>
              <a:t>of </a:t>
            </a:r>
            <a:r>
              <a:rPr sz="2800" dirty="0">
                <a:solidFill>
                  <a:srgbClr val="17375E"/>
                </a:solidFill>
                <a:latin typeface="Bookman Uralic"/>
                <a:cs typeface="Bookman Uralic"/>
              </a:rPr>
              <a:t>September</a:t>
            </a:r>
            <a:r>
              <a:rPr sz="2800" spc="-60" dirty="0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sz="2800" dirty="0">
                <a:solidFill>
                  <a:srgbClr val="17375E"/>
                </a:solidFill>
                <a:latin typeface="Bookman Uralic"/>
                <a:cs typeface="Bookman Uralic"/>
              </a:rPr>
              <a:t>and</a:t>
            </a:r>
            <a:r>
              <a:rPr sz="2800" spc="-80" dirty="0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sz="2800" dirty="0">
                <a:solidFill>
                  <a:srgbClr val="17375E"/>
                </a:solidFill>
                <a:latin typeface="Bookman Uralic"/>
                <a:cs typeface="Bookman Uralic"/>
              </a:rPr>
              <a:t>Resort</a:t>
            </a:r>
            <a:r>
              <a:rPr sz="2800" spc="-85" dirty="0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sz="2800" spc="-10" dirty="0">
                <a:solidFill>
                  <a:srgbClr val="17375E"/>
                </a:solidFill>
                <a:latin typeface="Bookman Uralic"/>
                <a:cs typeface="Bookman Uralic"/>
              </a:rPr>
              <a:t>hotel </a:t>
            </a:r>
            <a:r>
              <a:rPr sz="2800" dirty="0">
                <a:solidFill>
                  <a:srgbClr val="17375E"/>
                </a:solidFill>
                <a:latin typeface="Bookman Uralic"/>
                <a:cs typeface="Bookman Uralic"/>
              </a:rPr>
              <a:t>experiences</a:t>
            </a:r>
            <a:r>
              <a:rPr sz="2800" spc="-65" dirty="0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sz="2800" dirty="0">
                <a:solidFill>
                  <a:srgbClr val="17375E"/>
                </a:solidFill>
                <a:latin typeface="Bookman Uralic"/>
                <a:cs typeface="Bookman Uralic"/>
              </a:rPr>
              <a:t>the</a:t>
            </a:r>
            <a:r>
              <a:rPr sz="2800" spc="-65" dirty="0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sz="2800" dirty="0">
                <a:solidFill>
                  <a:srgbClr val="17375E"/>
                </a:solidFill>
                <a:latin typeface="Bookman Uralic"/>
                <a:cs typeface="Bookman Uralic"/>
              </a:rPr>
              <a:t>highest</a:t>
            </a:r>
            <a:r>
              <a:rPr sz="2800" spc="-60" dirty="0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sz="2800" dirty="0">
                <a:solidFill>
                  <a:srgbClr val="17375E"/>
                </a:solidFill>
                <a:latin typeface="Bookman Uralic"/>
                <a:cs typeface="Bookman Uralic"/>
              </a:rPr>
              <a:t>waiting</a:t>
            </a:r>
            <a:r>
              <a:rPr sz="2800" spc="-55" dirty="0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sz="2800" spc="-20" dirty="0">
                <a:solidFill>
                  <a:srgbClr val="17375E"/>
                </a:solidFill>
                <a:latin typeface="Bookman Uralic"/>
                <a:cs typeface="Bookman Uralic"/>
              </a:rPr>
              <a:t>list </a:t>
            </a:r>
            <a:r>
              <a:rPr sz="2800" dirty="0">
                <a:solidFill>
                  <a:srgbClr val="17375E"/>
                </a:solidFill>
                <a:latin typeface="Bookman Uralic"/>
                <a:cs typeface="Bookman Uralic"/>
              </a:rPr>
              <a:t>in</a:t>
            </a:r>
            <a:r>
              <a:rPr sz="2800" spc="-55" dirty="0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sz="2800" dirty="0">
                <a:solidFill>
                  <a:srgbClr val="17375E"/>
                </a:solidFill>
                <a:latin typeface="Bookman Uralic"/>
                <a:cs typeface="Bookman Uralic"/>
              </a:rPr>
              <a:t>the</a:t>
            </a:r>
            <a:r>
              <a:rPr sz="2800" spc="-60" dirty="0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sz="2800" dirty="0">
                <a:solidFill>
                  <a:srgbClr val="17375E"/>
                </a:solidFill>
                <a:latin typeface="Bookman Uralic"/>
                <a:cs typeface="Bookman Uralic"/>
              </a:rPr>
              <a:t>month</a:t>
            </a:r>
            <a:r>
              <a:rPr sz="2800" spc="-40" dirty="0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sz="2800" dirty="0">
                <a:solidFill>
                  <a:srgbClr val="17375E"/>
                </a:solidFill>
                <a:latin typeface="Bookman Uralic"/>
                <a:cs typeface="Bookman Uralic"/>
              </a:rPr>
              <a:t>of</a:t>
            </a:r>
            <a:r>
              <a:rPr sz="2800" spc="-45" dirty="0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sz="2800" spc="-10" dirty="0">
                <a:solidFill>
                  <a:srgbClr val="17375E"/>
                </a:solidFill>
                <a:latin typeface="Bookman Uralic"/>
                <a:cs typeface="Bookman Uralic"/>
              </a:rPr>
              <a:t>October.</a:t>
            </a:r>
            <a:endParaRPr sz="2800">
              <a:latin typeface="Bookman Uralic"/>
              <a:cs typeface="Bookman Ural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000" y="1490472"/>
            <a:ext cx="17526000" cy="8453755"/>
          </a:xfrm>
          <a:custGeom>
            <a:avLst/>
            <a:gdLst/>
            <a:ahLst/>
            <a:cxnLst/>
            <a:rect l="l" t="t" r="r" b="b"/>
            <a:pathLst>
              <a:path w="17526000" h="8453755">
                <a:moveTo>
                  <a:pt x="17526000" y="0"/>
                </a:moveTo>
                <a:lnTo>
                  <a:pt x="0" y="0"/>
                </a:lnTo>
                <a:lnTo>
                  <a:pt x="0" y="8453628"/>
                </a:lnTo>
                <a:lnTo>
                  <a:pt x="17526000" y="8453628"/>
                </a:lnTo>
                <a:lnTo>
                  <a:pt x="17526000" y="0"/>
                </a:lnTo>
                <a:close/>
              </a:path>
            </a:pathLst>
          </a:custGeom>
          <a:solidFill>
            <a:srgbClr val="819DB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31992" cy="177393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Continued...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65819" y="4533900"/>
            <a:ext cx="9296399" cy="520446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3716" y="784313"/>
            <a:ext cx="8373109" cy="6133465"/>
            <a:chOff x="13716" y="784313"/>
            <a:chExt cx="8373109" cy="613346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6" y="911313"/>
              <a:ext cx="5393436" cy="14939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8074" y="926337"/>
              <a:ext cx="5313045" cy="68580"/>
            </a:xfrm>
            <a:custGeom>
              <a:avLst/>
              <a:gdLst/>
              <a:ahLst/>
              <a:cxnLst/>
              <a:rect l="l" t="t" r="r" b="b"/>
              <a:pathLst>
                <a:path w="5313045" h="68580">
                  <a:moveTo>
                    <a:pt x="5312656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5312656" y="68579"/>
                  </a:lnTo>
                  <a:lnTo>
                    <a:pt x="5312656" y="0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1771" y="1638299"/>
              <a:ext cx="7924800" cy="527913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887335" y="784313"/>
              <a:ext cx="255270" cy="259715"/>
            </a:xfrm>
            <a:custGeom>
              <a:avLst/>
              <a:gdLst/>
              <a:ahLst/>
              <a:cxnLst/>
              <a:rect l="l" t="t" r="r" b="b"/>
              <a:pathLst>
                <a:path w="255270" h="259715">
                  <a:moveTo>
                    <a:pt x="99796" y="140563"/>
                  </a:moveTo>
                  <a:lnTo>
                    <a:pt x="44323" y="140563"/>
                  </a:lnTo>
                  <a:lnTo>
                    <a:pt x="44323" y="214541"/>
                  </a:lnTo>
                  <a:lnTo>
                    <a:pt x="99796" y="214541"/>
                  </a:lnTo>
                  <a:lnTo>
                    <a:pt x="99796" y="140563"/>
                  </a:lnTo>
                  <a:close/>
                </a:path>
                <a:path w="255270" h="259715">
                  <a:moveTo>
                    <a:pt x="162687" y="38"/>
                  </a:moveTo>
                  <a:lnTo>
                    <a:pt x="111887" y="38"/>
                  </a:lnTo>
                  <a:lnTo>
                    <a:pt x="132080" y="20231"/>
                  </a:lnTo>
                  <a:lnTo>
                    <a:pt x="42926" y="109512"/>
                  </a:lnTo>
                  <a:lnTo>
                    <a:pt x="53340" y="119926"/>
                  </a:lnTo>
                  <a:lnTo>
                    <a:pt x="142494" y="30645"/>
                  </a:lnTo>
                  <a:lnTo>
                    <a:pt x="162687" y="50838"/>
                  </a:lnTo>
                  <a:lnTo>
                    <a:pt x="162687" y="38"/>
                  </a:lnTo>
                  <a:close/>
                </a:path>
                <a:path w="255270" h="259715">
                  <a:moveTo>
                    <a:pt x="177520" y="73990"/>
                  </a:moveTo>
                  <a:lnTo>
                    <a:pt x="122047" y="73990"/>
                  </a:lnTo>
                  <a:lnTo>
                    <a:pt x="122047" y="214541"/>
                  </a:lnTo>
                  <a:lnTo>
                    <a:pt x="177520" y="214541"/>
                  </a:lnTo>
                  <a:lnTo>
                    <a:pt x="177520" y="73990"/>
                  </a:lnTo>
                  <a:close/>
                </a:path>
                <a:path w="255270" h="259715">
                  <a:moveTo>
                    <a:pt x="255244" y="0"/>
                  </a:moveTo>
                  <a:lnTo>
                    <a:pt x="199771" y="0"/>
                  </a:lnTo>
                  <a:lnTo>
                    <a:pt x="199771" y="214541"/>
                  </a:lnTo>
                  <a:lnTo>
                    <a:pt x="255244" y="214541"/>
                  </a:lnTo>
                  <a:lnTo>
                    <a:pt x="255244" y="0"/>
                  </a:lnTo>
                  <a:close/>
                </a:path>
                <a:path w="255270" h="259715">
                  <a:moveTo>
                    <a:pt x="255270" y="236766"/>
                  </a:moveTo>
                  <a:lnTo>
                    <a:pt x="22225" y="236766"/>
                  </a:lnTo>
                  <a:lnTo>
                    <a:pt x="22225" y="546"/>
                  </a:lnTo>
                  <a:lnTo>
                    <a:pt x="0" y="546"/>
                  </a:lnTo>
                  <a:lnTo>
                    <a:pt x="0" y="236766"/>
                  </a:lnTo>
                  <a:lnTo>
                    <a:pt x="0" y="259626"/>
                  </a:lnTo>
                  <a:lnTo>
                    <a:pt x="255270" y="259626"/>
                  </a:lnTo>
                  <a:lnTo>
                    <a:pt x="255270" y="2367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395207" y="562101"/>
            <a:ext cx="72510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u="sng" spc="-155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DIFFERENCE</a:t>
            </a:r>
            <a:r>
              <a:rPr sz="4000" u="sng" spc="-75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4000" u="sng" spc="-175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BETWEEN</a:t>
            </a:r>
            <a:r>
              <a:rPr sz="4000" u="sng" spc="-55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4000" u="sng" spc="-130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HOTELS</a:t>
            </a:r>
            <a:endParaRPr sz="4000">
              <a:latin typeface="Times New Roman"/>
              <a:cs typeface="Times New Roman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72800" y="1714500"/>
            <a:ext cx="5106923" cy="260146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47800" y="7135368"/>
            <a:ext cx="5181600" cy="254050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81097"/>
            <a:ext cx="18287999" cy="910589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600" y="62484"/>
            <a:ext cx="16687800" cy="1118870"/>
          </a:xfrm>
          <a:custGeom>
            <a:avLst/>
            <a:gdLst/>
            <a:ahLst/>
            <a:cxnLst/>
            <a:rect l="l" t="t" r="r" b="b"/>
            <a:pathLst>
              <a:path w="16687800" h="1118870">
                <a:moveTo>
                  <a:pt x="16687800" y="0"/>
                </a:moveTo>
                <a:lnTo>
                  <a:pt x="0" y="0"/>
                </a:lnTo>
                <a:lnTo>
                  <a:pt x="0" y="1118616"/>
                </a:lnTo>
                <a:lnTo>
                  <a:pt x="16687800" y="1118616"/>
                </a:lnTo>
                <a:lnTo>
                  <a:pt x="16687800" y="0"/>
                </a:lnTo>
                <a:close/>
              </a:path>
            </a:pathLst>
          </a:custGeom>
          <a:solidFill>
            <a:srgbClr val="819DB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700" y="1309116"/>
            <a:ext cx="17754600" cy="884072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146547" y="448055"/>
            <a:ext cx="654685" cy="657860"/>
            <a:chOff x="5146547" y="448055"/>
            <a:chExt cx="654685" cy="65786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6547" y="448055"/>
              <a:ext cx="654558" cy="65760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59374" y="460247"/>
              <a:ext cx="583691" cy="586740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67628" y="0"/>
            <a:ext cx="7367778" cy="1803653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671309" y="162814"/>
            <a:ext cx="631634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sng" spc="-165" dirty="0">
                <a:uFill>
                  <a:solidFill>
                    <a:srgbClr val="17375E"/>
                  </a:solidFill>
                </a:uFill>
                <a:latin typeface="Lucida Bright" panose="02040602050505020304" pitchFamily="18" charset="0"/>
                <a:cs typeface="MathJax_SansSerif"/>
              </a:rPr>
              <a:t>D</a:t>
            </a:r>
            <a:r>
              <a:rPr sz="6600" u="sng" spc="-819" dirty="0">
                <a:uFill>
                  <a:solidFill>
                    <a:srgbClr val="17375E"/>
                  </a:solidFill>
                </a:uFill>
                <a:latin typeface="Lucida Bright" panose="02040602050505020304" pitchFamily="18" charset="0"/>
                <a:cs typeface="MathJax_SansSerif"/>
              </a:rPr>
              <a:t> </a:t>
            </a:r>
            <a:r>
              <a:rPr sz="6600" u="sng" spc="555" dirty="0">
                <a:uFill>
                  <a:solidFill>
                    <a:srgbClr val="17375E"/>
                  </a:solidFill>
                </a:uFill>
                <a:latin typeface="Lucida Bright" panose="02040602050505020304" pitchFamily="18" charset="0"/>
                <a:cs typeface="MathJax_SansSerif"/>
              </a:rPr>
              <a:t>A</a:t>
            </a:r>
            <a:r>
              <a:rPr sz="6600" u="sng" spc="540" dirty="0">
                <a:uFill>
                  <a:solidFill>
                    <a:srgbClr val="17375E"/>
                  </a:solidFill>
                </a:uFill>
                <a:latin typeface="Lucida Bright" panose="02040602050505020304" pitchFamily="18" charset="0"/>
                <a:cs typeface="MathJax_SansSerif"/>
              </a:rPr>
              <a:t>S</a:t>
            </a:r>
            <a:r>
              <a:rPr sz="6600" u="sng" spc="555" dirty="0">
                <a:uFill>
                  <a:solidFill>
                    <a:srgbClr val="17375E"/>
                  </a:solidFill>
                </a:uFill>
                <a:latin typeface="Lucida Bright" panose="02040602050505020304" pitchFamily="18" charset="0"/>
                <a:cs typeface="MathJax_SansSerif"/>
              </a:rPr>
              <a:t>H</a:t>
            </a:r>
            <a:r>
              <a:rPr sz="6600" u="sng" spc="545" dirty="0">
                <a:uFill>
                  <a:solidFill>
                    <a:srgbClr val="17375E"/>
                  </a:solidFill>
                </a:uFill>
                <a:latin typeface="Lucida Bright" panose="02040602050505020304" pitchFamily="18" charset="0"/>
                <a:cs typeface="MathJax_SansSerif"/>
              </a:rPr>
              <a:t>B</a:t>
            </a:r>
            <a:r>
              <a:rPr sz="6600" u="sng" spc="535" dirty="0">
                <a:uFill>
                  <a:solidFill>
                    <a:srgbClr val="17375E"/>
                  </a:solidFill>
                </a:uFill>
                <a:latin typeface="Lucida Bright" panose="02040602050505020304" pitchFamily="18" charset="0"/>
                <a:cs typeface="MathJax_SansSerif"/>
              </a:rPr>
              <a:t>O</a:t>
            </a:r>
            <a:r>
              <a:rPr sz="6600" u="sng" spc="540" dirty="0">
                <a:uFill>
                  <a:solidFill>
                    <a:srgbClr val="17375E"/>
                  </a:solidFill>
                </a:uFill>
                <a:latin typeface="Lucida Bright" panose="02040602050505020304" pitchFamily="18" charset="0"/>
                <a:cs typeface="MathJax_SansSerif"/>
              </a:rPr>
              <a:t>A</a:t>
            </a:r>
            <a:r>
              <a:rPr sz="6600" u="sng" spc="545" dirty="0">
                <a:uFill>
                  <a:solidFill>
                    <a:srgbClr val="17375E"/>
                  </a:solidFill>
                </a:uFill>
                <a:latin typeface="Lucida Bright" panose="02040602050505020304" pitchFamily="18" charset="0"/>
                <a:cs typeface="MathJax_SansSerif"/>
              </a:rPr>
              <a:t>R</a:t>
            </a:r>
            <a:r>
              <a:rPr sz="6600" u="sng" spc="-260" dirty="0">
                <a:uFill>
                  <a:solidFill>
                    <a:srgbClr val="17375E"/>
                  </a:solidFill>
                </a:uFill>
                <a:latin typeface="Lucida Bright" panose="02040602050505020304" pitchFamily="18" charset="0"/>
                <a:cs typeface="MathJax_SansSerif"/>
              </a:rPr>
              <a:t>D</a:t>
            </a:r>
            <a:r>
              <a:rPr sz="6600" u="sng" spc="440" dirty="0">
                <a:uFill>
                  <a:solidFill>
                    <a:srgbClr val="17375E"/>
                  </a:solidFill>
                </a:uFill>
                <a:latin typeface="Lucida Bright" panose="02040602050505020304" pitchFamily="18" charset="0"/>
                <a:cs typeface="MathJax_SansSerif"/>
              </a:rPr>
              <a:t> </a:t>
            </a:r>
            <a:endParaRPr sz="6600" dirty="0">
              <a:latin typeface="Lucida Bright" panose="02040602050505020304" pitchFamily="18" charset="0"/>
              <a:cs typeface="MathJax_SansSerif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70547" y="1092708"/>
            <a:ext cx="6361938" cy="10744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6595" y="141730"/>
            <a:ext cx="8764905" cy="10092055"/>
            <a:chOff x="196595" y="141730"/>
            <a:chExt cx="8764905" cy="10092055"/>
          </a:xfrm>
        </p:grpSpPr>
        <p:sp>
          <p:nvSpPr>
            <p:cNvPr id="3" name="object 3"/>
            <p:cNvSpPr/>
            <p:nvPr/>
          </p:nvSpPr>
          <p:spPr>
            <a:xfrm>
              <a:off x="196595" y="141730"/>
              <a:ext cx="8764905" cy="10092055"/>
            </a:xfrm>
            <a:custGeom>
              <a:avLst/>
              <a:gdLst/>
              <a:ahLst/>
              <a:cxnLst/>
              <a:rect l="l" t="t" r="r" b="b"/>
              <a:pathLst>
                <a:path w="8764905" h="10092055">
                  <a:moveTo>
                    <a:pt x="8764524" y="0"/>
                  </a:moveTo>
                  <a:lnTo>
                    <a:pt x="0" y="0"/>
                  </a:lnTo>
                  <a:lnTo>
                    <a:pt x="0" y="10091928"/>
                  </a:lnTo>
                  <a:lnTo>
                    <a:pt x="8764524" y="10091928"/>
                  </a:lnTo>
                  <a:lnTo>
                    <a:pt x="8764524" y="0"/>
                  </a:lnTo>
                  <a:close/>
                </a:path>
              </a:pathLst>
            </a:custGeom>
            <a:solidFill>
              <a:srgbClr val="819D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91006" y="906017"/>
              <a:ext cx="1178560" cy="1237615"/>
            </a:xfrm>
            <a:custGeom>
              <a:avLst/>
              <a:gdLst/>
              <a:ahLst/>
              <a:cxnLst/>
              <a:rect l="l" t="t" r="r" b="b"/>
              <a:pathLst>
                <a:path w="1178560" h="1237614">
                  <a:moveTo>
                    <a:pt x="589026" y="0"/>
                  </a:moveTo>
                  <a:lnTo>
                    <a:pt x="543002" y="1861"/>
                  </a:lnTo>
                  <a:lnTo>
                    <a:pt x="497945" y="7353"/>
                  </a:lnTo>
                  <a:lnTo>
                    <a:pt x="453987" y="16339"/>
                  </a:lnTo>
                  <a:lnTo>
                    <a:pt x="411259" y="28681"/>
                  </a:lnTo>
                  <a:lnTo>
                    <a:pt x="369891" y="44242"/>
                  </a:lnTo>
                  <a:lnTo>
                    <a:pt x="330014" y="62883"/>
                  </a:lnTo>
                  <a:lnTo>
                    <a:pt x="291761" y="84469"/>
                  </a:lnTo>
                  <a:lnTo>
                    <a:pt x="255261" y="108860"/>
                  </a:lnTo>
                  <a:lnTo>
                    <a:pt x="220646" y="135920"/>
                  </a:lnTo>
                  <a:lnTo>
                    <a:pt x="188047" y="165511"/>
                  </a:lnTo>
                  <a:lnTo>
                    <a:pt x="157596" y="197496"/>
                  </a:lnTo>
                  <a:lnTo>
                    <a:pt x="129422" y="231736"/>
                  </a:lnTo>
                  <a:lnTo>
                    <a:pt x="103657" y="268096"/>
                  </a:lnTo>
                  <a:lnTo>
                    <a:pt x="80433" y="306436"/>
                  </a:lnTo>
                  <a:lnTo>
                    <a:pt x="59880" y="346621"/>
                  </a:lnTo>
                  <a:lnTo>
                    <a:pt x="42129" y="388511"/>
                  </a:lnTo>
                  <a:lnTo>
                    <a:pt x="27312" y="431970"/>
                  </a:lnTo>
                  <a:lnTo>
                    <a:pt x="15559" y="476860"/>
                  </a:lnTo>
                  <a:lnTo>
                    <a:pt x="7002" y="523044"/>
                  </a:lnTo>
                  <a:lnTo>
                    <a:pt x="1772" y="570385"/>
                  </a:lnTo>
                  <a:lnTo>
                    <a:pt x="0" y="618743"/>
                  </a:lnTo>
                  <a:lnTo>
                    <a:pt x="1772" y="667102"/>
                  </a:lnTo>
                  <a:lnTo>
                    <a:pt x="7002" y="714443"/>
                  </a:lnTo>
                  <a:lnTo>
                    <a:pt x="15559" y="760627"/>
                  </a:lnTo>
                  <a:lnTo>
                    <a:pt x="27312" y="805517"/>
                  </a:lnTo>
                  <a:lnTo>
                    <a:pt x="42129" y="848976"/>
                  </a:lnTo>
                  <a:lnTo>
                    <a:pt x="59880" y="890866"/>
                  </a:lnTo>
                  <a:lnTo>
                    <a:pt x="80433" y="931051"/>
                  </a:lnTo>
                  <a:lnTo>
                    <a:pt x="103657" y="969391"/>
                  </a:lnTo>
                  <a:lnTo>
                    <a:pt x="129422" y="1005751"/>
                  </a:lnTo>
                  <a:lnTo>
                    <a:pt x="157596" y="1039991"/>
                  </a:lnTo>
                  <a:lnTo>
                    <a:pt x="188047" y="1071976"/>
                  </a:lnTo>
                  <a:lnTo>
                    <a:pt x="220646" y="1101567"/>
                  </a:lnTo>
                  <a:lnTo>
                    <a:pt x="255261" y="1128627"/>
                  </a:lnTo>
                  <a:lnTo>
                    <a:pt x="291761" y="1153018"/>
                  </a:lnTo>
                  <a:lnTo>
                    <a:pt x="330014" y="1174604"/>
                  </a:lnTo>
                  <a:lnTo>
                    <a:pt x="369891" y="1193245"/>
                  </a:lnTo>
                  <a:lnTo>
                    <a:pt x="411259" y="1208806"/>
                  </a:lnTo>
                  <a:lnTo>
                    <a:pt x="453987" y="1221148"/>
                  </a:lnTo>
                  <a:lnTo>
                    <a:pt x="497945" y="1230134"/>
                  </a:lnTo>
                  <a:lnTo>
                    <a:pt x="543002" y="1235626"/>
                  </a:lnTo>
                  <a:lnTo>
                    <a:pt x="589026" y="1237487"/>
                  </a:lnTo>
                  <a:lnTo>
                    <a:pt x="635049" y="1235626"/>
                  </a:lnTo>
                  <a:lnTo>
                    <a:pt x="680106" y="1230134"/>
                  </a:lnTo>
                  <a:lnTo>
                    <a:pt x="724064" y="1221148"/>
                  </a:lnTo>
                  <a:lnTo>
                    <a:pt x="766792" y="1208806"/>
                  </a:lnTo>
                  <a:lnTo>
                    <a:pt x="808160" y="1193245"/>
                  </a:lnTo>
                  <a:lnTo>
                    <a:pt x="848037" y="1174604"/>
                  </a:lnTo>
                  <a:lnTo>
                    <a:pt x="886290" y="1153018"/>
                  </a:lnTo>
                  <a:lnTo>
                    <a:pt x="922790" y="1128627"/>
                  </a:lnTo>
                  <a:lnTo>
                    <a:pt x="957405" y="1101567"/>
                  </a:lnTo>
                  <a:lnTo>
                    <a:pt x="990004" y="1071976"/>
                  </a:lnTo>
                  <a:lnTo>
                    <a:pt x="1020455" y="1039991"/>
                  </a:lnTo>
                  <a:lnTo>
                    <a:pt x="1048629" y="1005751"/>
                  </a:lnTo>
                  <a:lnTo>
                    <a:pt x="1074394" y="969391"/>
                  </a:lnTo>
                  <a:lnTo>
                    <a:pt x="1097618" y="931051"/>
                  </a:lnTo>
                  <a:lnTo>
                    <a:pt x="1118171" y="890866"/>
                  </a:lnTo>
                  <a:lnTo>
                    <a:pt x="1135922" y="848976"/>
                  </a:lnTo>
                  <a:lnTo>
                    <a:pt x="1150739" y="805517"/>
                  </a:lnTo>
                  <a:lnTo>
                    <a:pt x="1162492" y="760627"/>
                  </a:lnTo>
                  <a:lnTo>
                    <a:pt x="1171049" y="714443"/>
                  </a:lnTo>
                  <a:lnTo>
                    <a:pt x="1176279" y="667102"/>
                  </a:lnTo>
                  <a:lnTo>
                    <a:pt x="1178052" y="618743"/>
                  </a:lnTo>
                  <a:lnTo>
                    <a:pt x="1176279" y="570385"/>
                  </a:lnTo>
                  <a:lnTo>
                    <a:pt x="1171049" y="523044"/>
                  </a:lnTo>
                  <a:lnTo>
                    <a:pt x="1162492" y="476860"/>
                  </a:lnTo>
                  <a:lnTo>
                    <a:pt x="1150739" y="431970"/>
                  </a:lnTo>
                  <a:lnTo>
                    <a:pt x="1135922" y="388511"/>
                  </a:lnTo>
                  <a:lnTo>
                    <a:pt x="1118171" y="346621"/>
                  </a:lnTo>
                  <a:lnTo>
                    <a:pt x="1097618" y="306436"/>
                  </a:lnTo>
                  <a:lnTo>
                    <a:pt x="1074394" y="268096"/>
                  </a:lnTo>
                  <a:lnTo>
                    <a:pt x="1048629" y="231736"/>
                  </a:lnTo>
                  <a:lnTo>
                    <a:pt x="1020455" y="197496"/>
                  </a:lnTo>
                  <a:lnTo>
                    <a:pt x="990004" y="165511"/>
                  </a:lnTo>
                  <a:lnTo>
                    <a:pt x="957405" y="135920"/>
                  </a:lnTo>
                  <a:lnTo>
                    <a:pt x="922790" y="108860"/>
                  </a:lnTo>
                  <a:lnTo>
                    <a:pt x="886290" y="84469"/>
                  </a:lnTo>
                  <a:lnTo>
                    <a:pt x="848037" y="62883"/>
                  </a:lnTo>
                  <a:lnTo>
                    <a:pt x="808160" y="44242"/>
                  </a:lnTo>
                  <a:lnTo>
                    <a:pt x="766792" y="28681"/>
                  </a:lnTo>
                  <a:lnTo>
                    <a:pt x="724064" y="16339"/>
                  </a:lnTo>
                  <a:lnTo>
                    <a:pt x="680106" y="7353"/>
                  </a:lnTo>
                  <a:lnTo>
                    <a:pt x="635049" y="1861"/>
                  </a:lnTo>
                  <a:lnTo>
                    <a:pt x="5890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91006" y="906017"/>
              <a:ext cx="1178560" cy="1237615"/>
            </a:xfrm>
            <a:custGeom>
              <a:avLst/>
              <a:gdLst/>
              <a:ahLst/>
              <a:cxnLst/>
              <a:rect l="l" t="t" r="r" b="b"/>
              <a:pathLst>
                <a:path w="1178560" h="1237614">
                  <a:moveTo>
                    <a:pt x="0" y="618743"/>
                  </a:moveTo>
                  <a:lnTo>
                    <a:pt x="1772" y="570385"/>
                  </a:lnTo>
                  <a:lnTo>
                    <a:pt x="7002" y="523044"/>
                  </a:lnTo>
                  <a:lnTo>
                    <a:pt x="15559" y="476860"/>
                  </a:lnTo>
                  <a:lnTo>
                    <a:pt x="27312" y="431970"/>
                  </a:lnTo>
                  <a:lnTo>
                    <a:pt x="42129" y="388511"/>
                  </a:lnTo>
                  <a:lnTo>
                    <a:pt x="59880" y="346621"/>
                  </a:lnTo>
                  <a:lnTo>
                    <a:pt x="80433" y="306436"/>
                  </a:lnTo>
                  <a:lnTo>
                    <a:pt x="103657" y="268096"/>
                  </a:lnTo>
                  <a:lnTo>
                    <a:pt x="129422" y="231736"/>
                  </a:lnTo>
                  <a:lnTo>
                    <a:pt x="157596" y="197496"/>
                  </a:lnTo>
                  <a:lnTo>
                    <a:pt x="188047" y="165511"/>
                  </a:lnTo>
                  <a:lnTo>
                    <a:pt x="220646" y="135920"/>
                  </a:lnTo>
                  <a:lnTo>
                    <a:pt x="255261" y="108860"/>
                  </a:lnTo>
                  <a:lnTo>
                    <a:pt x="291761" y="84469"/>
                  </a:lnTo>
                  <a:lnTo>
                    <a:pt x="330014" y="62883"/>
                  </a:lnTo>
                  <a:lnTo>
                    <a:pt x="369891" y="44242"/>
                  </a:lnTo>
                  <a:lnTo>
                    <a:pt x="411259" y="28681"/>
                  </a:lnTo>
                  <a:lnTo>
                    <a:pt x="453987" y="16339"/>
                  </a:lnTo>
                  <a:lnTo>
                    <a:pt x="497945" y="7353"/>
                  </a:lnTo>
                  <a:lnTo>
                    <a:pt x="543002" y="1861"/>
                  </a:lnTo>
                  <a:lnTo>
                    <a:pt x="589026" y="0"/>
                  </a:lnTo>
                  <a:lnTo>
                    <a:pt x="635049" y="1861"/>
                  </a:lnTo>
                  <a:lnTo>
                    <a:pt x="680106" y="7353"/>
                  </a:lnTo>
                  <a:lnTo>
                    <a:pt x="724064" y="16339"/>
                  </a:lnTo>
                  <a:lnTo>
                    <a:pt x="766792" y="28681"/>
                  </a:lnTo>
                  <a:lnTo>
                    <a:pt x="808160" y="44242"/>
                  </a:lnTo>
                  <a:lnTo>
                    <a:pt x="848037" y="62883"/>
                  </a:lnTo>
                  <a:lnTo>
                    <a:pt x="886290" y="84469"/>
                  </a:lnTo>
                  <a:lnTo>
                    <a:pt x="922790" y="108860"/>
                  </a:lnTo>
                  <a:lnTo>
                    <a:pt x="957405" y="135920"/>
                  </a:lnTo>
                  <a:lnTo>
                    <a:pt x="990004" y="165511"/>
                  </a:lnTo>
                  <a:lnTo>
                    <a:pt x="1020455" y="197496"/>
                  </a:lnTo>
                  <a:lnTo>
                    <a:pt x="1048629" y="231736"/>
                  </a:lnTo>
                  <a:lnTo>
                    <a:pt x="1074394" y="268096"/>
                  </a:lnTo>
                  <a:lnTo>
                    <a:pt x="1097618" y="306436"/>
                  </a:lnTo>
                  <a:lnTo>
                    <a:pt x="1118171" y="346621"/>
                  </a:lnTo>
                  <a:lnTo>
                    <a:pt x="1135922" y="388511"/>
                  </a:lnTo>
                  <a:lnTo>
                    <a:pt x="1150739" y="431970"/>
                  </a:lnTo>
                  <a:lnTo>
                    <a:pt x="1162492" y="476860"/>
                  </a:lnTo>
                  <a:lnTo>
                    <a:pt x="1171049" y="523044"/>
                  </a:lnTo>
                  <a:lnTo>
                    <a:pt x="1176279" y="570385"/>
                  </a:lnTo>
                  <a:lnTo>
                    <a:pt x="1178052" y="618743"/>
                  </a:lnTo>
                  <a:lnTo>
                    <a:pt x="1176279" y="667102"/>
                  </a:lnTo>
                  <a:lnTo>
                    <a:pt x="1171049" y="714443"/>
                  </a:lnTo>
                  <a:lnTo>
                    <a:pt x="1162492" y="760627"/>
                  </a:lnTo>
                  <a:lnTo>
                    <a:pt x="1150739" y="805517"/>
                  </a:lnTo>
                  <a:lnTo>
                    <a:pt x="1135922" y="848976"/>
                  </a:lnTo>
                  <a:lnTo>
                    <a:pt x="1118171" y="890866"/>
                  </a:lnTo>
                  <a:lnTo>
                    <a:pt x="1097618" y="931051"/>
                  </a:lnTo>
                  <a:lnTo>
                    <a:pt x="1074394" y="969391"/>
                  </a:lnTo>
                  <a:lnTo>
                    <a:pt x="1048629" y="1005751"/>
                  </a:lnTo>
                  <a:lnTo>
                    <a:pt x="1020455" y="1039991"/>
                  </a:lnTo>
                  <a:lnTo>
                    <a:pt x="990004" y="1071976"/>
                  </a:lnTo>
                  <a:lnTo>
                    <a:pt x="957405" y="1101567"/>
                  </a:lnTo>
                  <a:lnTo>
                    <a:pt x="922790" y="1128627"/>
                  </a:lnTo>
                  <a:lnTo>
                    <a:pt x="886290" y="1153018"/>
                  </a:lnTo>
                  <a:lnTo>
                    <a:pt x="848037" y="1174604"/>
                  </a:lnTo>
                  <a:lnTo>
                    <a:pt x="808160" y="1193245"/>
                  </a:lnTo>
                  <a:lnTo>
                    <a:pt x="766792" y="1208806"/>
                  </a:lnTo>
                  <a:lnTo>
                    <a:pt x="724064" y="1221148"/>
                  </a:lnTo>
                  <a:lnTo>
                    <a:pt x="680106" y="1230134"/>
                  </a:lnTo>
                  <a:lnTo>
                    <a:pt x="635049" y="1235626"/>
                  </a:lnTo>
                  <a:lnTo>
                    <a:pt x="589026" y="1237487"/>
                  </a:lnTo>
                  <a:lnTo>
                    <a:pt x="543002" y="1235626"/>
                  </a:lnTo>
                  <a:lnTo>
                    <a:pt x="497945" y="1230134"/>
                  </a:lnTo>
                  <a:lnTo>
                    <a:pt x="453987" y="1221148"/>
                  </a:lnTo>
                  <a:lnTo>
                    <a:pt x="411259" y="1208806"/>
                  </a:lnTo>
                  <a:lnTo>
                    <a:pt x="369891" y="1193245"/>
                  </a:lnTo>
                  <a:lnTo>
                    <a:pt x="330014" y="1174604"/>
                  </a:lnTo>
                  <a:lnTo>
                    <a:pt x="291761" y="1153018"/>
                  </a:lnTo>
                  <a:lnTo>
                    <a:pt x="255261" y="1128627"/>
                  </a:lnTo>
                  <a:lnTo>
                    <a:pt x="220646" y="1101567"/>
                  </a:lnTo>
                  <a:lnTo>
                    <a:pt x="188047" y="1071976"/>
                  </a:lnTo>
                  <a:lnTo>
                    <a:pt x="157596" y="1039991"/>
                  </a:lnTo>
                  <a:lnTo>
                    <a:pt x="129422" y="1005751"/>
                  </a:lnTo>
                  <a:lnTo>
                    <a:pt x="103657" y="969391"/>
                  </a:lnTo>
                  <a:lnTo>
                    <a:pt x="80433" y="931051"/>
                  </a:lnTo>
                  <a:lnTo>
                    <a:pt x="59880" y="890866"/>
                  </a:lnTo>
                  <a:lnTo>
                    <a:pt x="42129" y="848976"/>
                  </a:lnTo>
                  <a:lnTo>
                    <a:pt x="27312" y="805517"/>
                  </a:lnTo>
                  <a:lnTo>
                    <a:pt x="15559" y="760627"/>
                  </a:lnTo>
                  <a:lnTo>
                    <a:pt x="7002" y="714443"/>
                  </a:lnTo>
                  <a:lnTo>
                    <a:pt x="1772" y="667102"/>
                  </a:lnTo>
                  <a:lnTo>
                    <a:pt x="0" y="618743"/>
                  </a:lnTo>
                  <a:close/>
                </a:path>
              </a:pathLst>
            </a:custGeom>
            <a:ln w="25400">
              <a:solidFill>
                <a:srgbClr val="1C33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94409" y="6041898"/>
              <a:ext cx="1178560" cy="1237615"/>
            </a:xfrm>
            <a:custGeom>
              <a:avLst/>
              <a:gdLst/>
              <a:ahLst/>
              <a:cxnLst/>
              <a:rect l="l" t="t" r="r" b="b"/>
              <a:pathLst>
                <a:path w="1178560" h="1237615">
                  <a:moveTo>
                    <a:pt x="589026" y="0"/>
                  </a:moveTo>
                  <a:lnTo>
                    <a:pt x="542993" y="1861"/>
                  </a:lnTo>
                  <a:lnTo>
                    <a:pt x="497930" y="7353"/>
                  </a:lnTo>
                  <a:lnTo>
                    <a:pt x="453967" y="16339"/>
                  </a:lnTo>
                  <a:lnTo>
                    <a:pt x="411235" y="28681"/>
                  </a:lnTo>
                  <a:lnTo>
                    <a:pt x="369864" y="44242"/>
                  </a:lnTo>
                  <a:lnTo>
                    <a:pt x="329987" y="62883"/>
                  </a:lnTo>
                  <a:lnTo>
                    <a:pt x="291733" y="84469"/>
                  </a:lnTo>
                  <a:lnTo>
                    <a:pt x="255233" y="108860"/>
                  </a:lnTo>
                  <a:lnTo>
                    <a:pt x="220620" y="135920"/>
                  </a:lnTo>
                  <a:lnTo>
                    <a:pt x="188022" y="165511"/>
                  </a:lnTo>
                  <a:lnTo>
                    <a:pt x="157573" y="197496"/>
                  </a:lnTo>
                  <a:lnTo>
                    <a:pt x="129402" y="231736"/>
                  </a:lnTo>
                  <a:lnTo>
                    <a:pt x="103640" y="268096"/>
                  </a:lnTo>
                  <a:lnTo>
                    <a:pt x="80419" y="306436"/>
                  </a:lnTo>
                  <a:lnTo>
                    <a:pt x="59869" y="346621"/>
                  </a:lnTo>
                  <a:lnTo>
                    <a:pt x="42121" y="388511"/>
                  </a:lnTo>
                  <a:lnTo>
                    <a:pt x="27306" y="431970"/>
                  </a:lnTo>
                  <a:lnTo>
                    <a:pt x="15556" y="476860"/>
                  </a:lnTo>
                  <a:lnTo>
                    <a:pt x="7001" y="523044"/>
                  </a:lnTo>
                  <a:lnTo>
                    <a:pt x="1772" y="570385"/>
                  </a:lnTo>
                  <a:lnTo>
                    <a:pt x="0" y="618743"/>
                  </a:lnTo>
                  <a:lnTo>
                    <a:pt x="1772" y="667102"/>
                  </a:lnTo>
                  <a:lnTo>
                    <a:pt x="7001" y="714443"/>
                  </a:lnTo>
                  <a:lnTo>
                    <a:pt x="15556" y="760627"/>
                  </a:lnTo>
                  <a:lnTo>
                    <a:pt x="27306" y="805517"/>
                  </a:lnTo>
                  <a:lnTo>
                    <a:pt x="42121" y="848976"/>
                  </a:lnTo>
                  <a:lnTo>
                    <a:pt x="59869" y="890866"/>
                  </a:lnTo>
                  <a:lnTo>
                    <a:pt x="80419" y="931051"/>
                  </a:lnTo>
                  <a:lnTo>
                    <a:pt x="103640" y="969391"/>
                  </a:lnTo>
                  <a:lnTo>
                    <a:pt x="129402" y="1005751"/>
                  </a:lnTo>
                  <a:lnTo>
                    <a:pt x="157573" y="1039991"/>
                  </a:lnTo>
                  <a:lnTo>
                    <a:pt x="188022" y="1071976"/>
                  </a:lnTo>
                  <a:lnTo>
                    <a:pt x="220620" y="1101567"/>
                  </a:lnTo>
                  <a:lnTo>
                    <a:pt x="255233" y="1128627"/>
                  </a:lnTo>
                  <a:lnTo>
                    <a:pt x="291733" y="1153018"/>
                  </a:lnTo>
                  <a:lnTo>
                    <a:pt x="329987" y="1174604"/>
                  </a:lnTo>
                  <a:lnTo>
                    <a:pt x="369864" y="1193245"/>
                  </a:lnTo>
                  <a:lnTo>
                    <a:pt x="411235" y="1208806"/>
                  </a:lnTo>
                  <a:lnTo>
                    <a:pt x="453967" y="1221148"/>
                  </a:lnTo>
                  <a:lnTo>
                    <a:pt x="497930" y="1230134"/>
                  </a:lnTo>
                  <a:lnTo>
                    <a:pt x="542993" y="1235626"/>
                  </a:lnTo>
                  <a:lnTo>
                    <a:pt x="589026" y="1237488"/>
                  </a:lnTo>
                  <a:lnTo>
                    <a:pt x="635049" y="1235626"/>
                  </a:lnTo>
                  <a:lnTo>
                    <a:pt x="680106" y="1230134"/>
                  </a:lnTo>
                  <a:lnTo>
                    <a:pt x="724064" y="1221148"/>
                  </a:lnTo>
                  <a:lnTo>
                    <a:pt x="766792" y="1208806"/>
                  </a:lnTo>
                  <a:lnTo>
                    <a:pt x="808160" y="1193245"/>
                  </a:lnTo>
                  <a:lnTo>
                    <a:pt x="848037" y="1174604"/>
                  </a:lnTo>
                  <a:lnTo>
                    <a:pt x="886290" y="1153018"/>
                  </a:lnTo>
                  <a:lnTo>
                    <a:pt x="922790" y="1128627"/>
                  </a:lnTo>
                  <a:lnTo>
                    <a:pt x="957405" y="1101567"/>
                  </a:lnTo>
                  <a:lnTo>
                    <a:pt x="990004" y="1071976"/>
                  </a:lnTo>
                  <a:lnTo>
                    <a:pt x="1020455" y="1039991"/>
                  </a:lnTo>
                  <a:lnTo>
                    <a:pt x="1048629" y="1005751"/>
                  </a:lnTo>
                  <a:lnTo>
                    <a:pt x="1074394" y="969391"/>
                  </a:lnTo>
                  <a:lnTo>
                    <a:pt x="1097618" y="931051"/>
                  </a:lnTo>
                  <a:lnTo>
                    <a:pt x="1118171" y="890866"/>
                  </a:lnTo>
                  <a:lnTo>
                    <a:pt x="1135922" y="848976"/>
                  </a:lnTo>
                  <a:lnTo>
                    <a:pt x="1150739" y="805517"/>
                  </a:lnTo>
                  <a:lnTo>
                    <a:pt x="1162492" y="760627"/>
                  </a:lnTo>
                  <a:lnTo>
                    <a:pt x="1171049" y="714443"/>
                  </a:lnTo>
                  <a:lnTo>
                    <a:pt x="1176279" y="667102"/>
                  </a:lnTo>
                  <a:lnTo>
                    <a:pt x="1178052" y="618743"/>
                  </a:lnTo>
                  <a:lnTo>
                    <a:pt x="1176279" y="570385"/>
                  </a:lnTo>
                  <a:lnTo>
                    <a:pt x="1171049" y="523044"/>
                  </a:lnTo>
                  <a:lnTo>
                    <a:pt x="1162492" y="476860"/>
                  </a:lnTo>
                  <a:lnTo>
                    <a:pt x="1150739" y="431970"/>
                  </a:lnTo>
                  <a:lnTo>
                    <a:pt x="1135922" y="388511"/>
                  </a:lnTo>
                  <a:lnTo>
                    <a:pt x="1118171" y="346621"/>
                  </a:lnTo>
                  <a:lnTo>
                    <a:pt x="1097618" y="306436"/>
                  </a:lnTo>
                  <a:lnTo>
                    <a:pt x="1074394" y="268096"/>
                  </a:lnTo>
                  <a:lnTo>
                    <a:pt x="1048629" y="231736"/>
                  </a:lnTo>
                  <a:lnTo>
                    <a:pt x="1020455" y="197496"/>
                  </a:lnTo>
                  <a:lnTo>
                    <a:pt x="990004" y="165511"/>
                  </a:lnTo>
                  <a:lnTo>
                    <a:pt x="957405" y="135920"/>
                  </a:lnTo>
                  <a:lnTo>
                    <a:pt x="922790" y="108860"/>
                  </a:lnTo>
                  <a:lnTo>
                    <a:pt x="886290" y="84469"/>
                  </a:lnTo>
                  <a:lnTo>
                    <a:pt x="848037" y="62883"/>
                  </a:lnTo>
                  <a:lnTo>
                    <a:pt x="808160" y="44242"/>
                  </a:lnTo>
                  <a:lnTo>
                    <a:pt x="766792" y="28681"/>
                  </a:lnTo>
                  <a:lnTo>
                    <a:pt x="724064" y="16339"/>
                  </a:lnTo>
                  <a:lnTo>
                    <a:pt x="680106" y="7353"/>
                  </a:lnTo>
                  <a:lnTo>
                    <a:pt x="635049" y="1861"/>
                  </a:lnTo>
                  <a:lnTo>
                    <a:pt x="5890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94409" y="6041898"/>
              <a:ext cx="1178560" cy="1237615"/>
            </a:xfrm>
            <a:custGeom>
              <a:avLst/>
              <a:gdLst/>
              <a:ahLst/>
              <a:cxnLst/>
              <a:rect l="l" t="t" r="r" b="b"/>
              <a:pathLst>
                <a:path w="1178560" h="1237615">
                  <a:moveTo>
                    <a:pt x="0" y="618743"/>
                  </a:moveTo>
                  <a:lnTo>
                    <a:pt x="1772" y="570385"/>
                  </a:lnTo>
                  <a:lnTo>
                    <a:pt x="7001" y="523044"/>
                  </a:lnTo>
                  <a:lnTo>
                    <a:pt x="15556" y="476860"/>
                  </a:lnTo>
                  <a:lnTo>
                    <a:pt x="27306" y="431970"/>
                  </a:lnTo>
                  <a:lnTo>
                    <a:pt x="42121" y="388511"/>
                  </a:lnTo>
                  <a:lnTo>
                    <a:pt x="59869" y="346621"/>
                  </a:lnTo>
                  <a:lnTo>
                    <a:pt x="80419" y="306436"/>
                  </a:lnTo>
                  <a:lnTo>
                    <a:pt x="103640" y="268096"/>
                  </a:lnTo>
                  <a:lnTo>
                    <a:pt x="129402" y="231736"/>
                  </a:lnTo>
                  <a:lnTo>
                    <a:pt x="157573" y="197496"/>
                  </a:lnTo>
                  <a:lnTo>
                    <a:pt x="188022" y="165511"/>
                  </a:lnTo>
                  <a:lnTo>
                    <a:pt x="220620" y="135920"/>
                  </a:lnTo>
                  <a:lnTo>
                    <a:pt x="255233" y="108860"/>
                  </a:lnTo>
                  <a:lnTo>
                    <a:pt x="291733" y="84469"/>
                  </a:lnTo>
                  <a:lnTo>
                    <a:pt x="329987" y="62883"/>
                  </a:lnTo>
                  <a:lnTo>
                    <a:pt x="369864" y="44242"/>
                  </a:lnTo>
                  <a:lnTo>
                    <a:pt x="411235" y="28681"/>
                  </a:lnTo>
                  <a:lnTo>
                    <a:pt x="453967" y="16339"/>
                  </a:lnTo>
                  <a:lnTo>
                    <a:pt x="497930" y="7353"/>
                  </a:lnTo>
                  <a:lnTo>
                    <a:pt x="542993" y="1861"/>
                  </a:lnTo>
                  <a:lnTo>
                    <a:pt x="589026" y="0"/>
                  </a:lnTo>
                  <a:lnTo>
                    <a:pt x="635049" y="1861"/>
                  </a:lnTo>
                  <a:lnTo>
                    <a:pt x="680106" y="7353"/>
                  </a:lnTo>
                  <a:lnTo>
                    <a:pt x="724064" y="16339"/>
                  </a:lnTo>
                  <a:lnTo>
                    <a:pt x="766792" y="28681"/>
                  </a:lnTo>
                  <a:lnTo>
                    <a:pt x="808160" y="44242"/>
                  </a:lnTo>
                  <a:lnTo>
                    <a:pt x="848037" y="62883"/>
                  </a:lnTo>
                  <a:lnTo>
                    <a:pt x="886290" y="84469"/>
                  </a:lnTo>
                  <a:lnTo>
                    <a:pt x="922790" y="108860"/>
                  </a:lnTo>
                  <a:lnTo>
                    <a:pt x="957405" y="135920"/>
                  </a:lnTo>
                  <a:lnTo>
                    <a:pt x="990004" y="165511"/>
                  </a:lnTo>
                  <a:lnTo>
                    <a:pt x="1020455" y="197496"/>
                  </a:lnTo>
                  <a:lnTo>
                    <a:pt x="1048629" y="231736"/>
                  </a:lnTo>
                  <a:lnTo>
                    <a:pt x="1074394" y="268096"/>
                  </a:lnTo>
                  <a:lnTo>
                    <a:pt x="1097618" y="306436"/>
                  </a:lnTo>
                  <a:lnTo>
                    <a:pt x="1118171" y="346621"/>
                  </a:lnTo>
                  <a:lnTo>
                    <a:pt x="1135922" y="388511"/>
                  </a:lnTo>
                  <a:lnTo>
                    <a:pt x="1150739" y="431970"/>
                  </a:lnTo>
                  <a:lnTo>
                    <a:pt x="1162492" y="476860"/>
                  </a:lnTo>
                  <a:lnTo>
                    <a:pt x="1171049" y="523044"/>
                  </a:lnTo>
                  <a:lnTo>
                    <a:pt x="1176279" y="570385"/>
                  </a:lnTo>
                  <a:lnTo>
                    <a:pt x="1178052" y="618743"/>
                  </a:lnTo>
                  <a:lnTo>
                    <a:pt x="1176279" y="667102"/>
                  </a:lnTo>
                  <a:lnTo>
                    <a:pt x="1171049" y="714443"/>
                  </a:lnTo>
                  <a:lnTo>
                    <a:pt x="1162492" y="760627"/>
                  </a:lnTo>
                  <a:lnTo>
                    <a:pt x="1150739" y="805517"/>
                  </a:lnTo>
                  <a:lnTo>
                    <a:pt x="1135922" y="848976"/>
                  </a:lnTo>
                  <a:lnTo>
                    <a:pt x="1118171" y="890866"/>
                  </a:lnTo>
                  <a:lnTo>
                    <a:pt x="1097618" y="931051"/>
                  </a:lnTo>
                  <a:lnTo>
                    <a:pt x="1074394" y="969391"/>
                  </a:lnTo>
                  <a:lnTo>
                    <a:pt x="1048629" y="1005751"/>
                  </a:lnTo>
                  <a:lnTo>
                    <a:pt x="1020455" y="1039991"/>
                  </a:lnTo>
                  <a:lnTo>
                    <a:pt x="990004" y="1071976"/>
                  </a:lnTo>
                  <a:lnTo>
                    <a:pt x="957405" y="1101567"/>
                  </a:lnTo>
                  <a:lnTo>
                    <a:pt x="922790" y="1128627"/>
                  </a:lnTo>
                  <a:lnTo>
                    <a:pt x="886290" y="1153018"/>
                  </a:lnTo>
                  <a:lnTo>
                    <a:pt x="848037" y="1174604"/>
                  </a:lnTo>
                  <a:lnTo>
                    <a:pt x="808160" y="1193245"/>
                  </a:lnTo>
                  <a:lnTo>
                    <a:pt x="766792" y="1208806"/>
                  </a:lnTo>
                  <a:lnTo>
                    <a:pt x="724064" y="1221148"/>
                  </a:lnTo>
                  <a:lnTo>
                    <a:pt x="680106" y="1230134"/>
                  </a:lnTo>
                  <a:lnTo>
                    <a:pt x="635049" y="1235626"/>
                  </a:lnTo>
                  <a:lnTo>
                    <a:pt x="589026" y="1237488"/>
                  </a:lnTo>
                  <a:lnTo>
                    <a:pt x="542993" y="1235626"/>
                  </a:lnTo>
                  <a:lnTo>
                    <a:pt x="497930" y="1230134"/>
                  </a:lnTo>
                  <a:lnTo>
                    <a:pt x="453967" y="1221148"/>
                  </a:lnTo>
                  <a:lnTo>
                    <a:pt x="411235" y="1208806"/>
                  </a:lnTo>
                  <a:lnTo>
                    <a:pt x="369864" y="1193245"/>
                  </a:lnTo>
                  <a:lnTo>
                    <a:pt x="329987" y="1174604"/>
                  </a:lnTo>
                  <a:lnTo>
                    <a:pt x="291733" y="1153018"/>
                  </a:lnTo>
                  <a:lnTo>
                    <a:pt x="255233" y="1128627"/>
                  </a:lnTo>
                  <a:lnTo>
                    <a:pt x="220620" y="1101567"/>
                  </a:lnTo>
                  <a:lnTo>
                    <a:pt x="188022" y="1071976"/>
                  </a:lnTo>
                  <a:lnTo>
                    <a:pt x="157573" y="1039991"/>
                  </a:lnTo>
                  <a:lnTo>
                    <a:pt x="129402" y="1005751"/>
                  </a:lnTo>
                  <a:lnTo>
                    <a:pt x="103640" y="969391"/>
                  </a:lnTo>
                  <a:lnTo>
                    <a:pt x="80419" y="931051"/>
                  </a:lnTo>
                  <a:lnTo>
                    <a:pt x="59869" y="890866"/>
                  </a:lnTo>
                  <a:lnTo>
                    <a:pt x="42121" y="848976"/>
                  </a:lnTo>
                  <a:lnTo>
                    <a:pt x="27306" y="805517"/>
                  </a:lnTo>
                  <a:lnTo>
                    <a:pt x="15556" y="760627"/>
                  </a:lnTo>
                  <a:lnTo>
                    <a:pt x="7001" y="714443"/>
                  </a:lnTo>
                  <a:lnTo>
                    <a:pt x="1772" y="667102"/>
                  </a:lnTo>
                  <a:lnTo>
                    <a:pt x="0" y="618743"/>
                  </a:lnTo>
                  <a:close/>
                </a:path>
              </a:pathLst>
            </a:custGeom>
            <a:ln w="25400">
              <a:solidFill>
                <a:srgbClr val="1C33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9267443" y="0"/>
            <a:ext cx="9020810" cy="10287000"/>
            <a:chOff x="9267443" y="0"/>
            <a:chExt cx="9020810" cy="1028700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81615" y="0"/>
              <a:ext cx="8406384" cy="1028699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267443" y="0"/>
              <a:ext cx="1226820" cy="10287000"/>
            </a:xfrm>
            <a:custGeom>
              <a:avLst/>
              <a:gdLst/>
              <a:ahLst/>
              <a:cxnLst/>
              <a:rect l="l" t="t" r="r" b="b"/>
              <a:pathLst>
                <a:path w="1226820" h="10287000">
                  <a:moveTo>
                    <a:pt x="0" y="10286996"/>
                  </a:moveTo>
                  <a:lnTo>
                    <a:pt x="1226820" y="10286996"/>
                  </a:lnTo>
                  <a:lnTo>
                    <a:pt x="1226820" y="0"/>
                  </a:lnTo>
                  <a:lnTo>
                    <a:pt x="0" y="0"/>
                  </a:lnTo>
                  <a:lnTo>
                    <a:pt x="0" y="10286996"/>
                  </a:lnTo>
                  <a:close/>
                </a:path>
              </a:pathLst>
            </a:custGeom>
            <a:solidFill>
              <a:srgbClr val="EDF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873501" y="1253997"/>
            <a:ext cx="3784600" cy="2670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95"/>
              </a:spcBef>
              <a:buClr>
                <a:srgbClr val="1C2A37"/>
              </a:buClr>
              <a:buFont typeface="Arial"/>
              <a:buChar char="•"/>
              <a:tabLst>
                <a:tab pos="469265" algn="l"/>
              </a:tabLst>
            </a:pPr>
            <a:r>
              <a:rPr sz="3350" spc="145" dirty="0">
                <a:solidFill>
                  <a:srgbClr val="1C2A37"/>
                </a:solidFill>
                <a:latin typeface="Verdana"/>
                <a:cs typeface="Verdana"/>
              </a:rPr>
              <a:t>Anjali</a:t>
            </a:r>
            <a:r>
              <a:rPr sz="3350" spc="130" dirty="0">
                <a:solidFill>
                  <a:srgbClr val="1C2A37"/>
                </a:solidFill>
                <a:latin typeface="Verdana"/>
                <a:cs typeface="Verdana"/>
              </a:rPr>
              <a:t> </a:t>
            </a:r>
            <a:r>
              <a:rPr sz="3350" spc="135" dirty="0">
                <a:solidFill>
                  <a:srgbClr val="1C2A37"/>
                </a:solidFill>
                <a:latin typeface="Verdana"/>
                <a:cs typeface="Verdana"/>
              </a:rPr>
              <a:t>Solanki</a:t>
            </a:r>
            <a:endParaRPr sz="33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10"/>
              </a:spcBef>
              <a:buClr>
                <a:srgbClr val="1C2A37"/>
              </a:buClr>
              <a:buFont typeface="Arial"/>
              <a:buChar char="•"/>
            </a:pPr>
            <a:endParaRPr sz="3350">
              <a:latin typeface="Verdana"/>
              <a:cs typeface="Verdana"/>
            </a:endParaRPr>
          </a:p>
          <a:p>
            <a:pPr marL="469265" indent="-45656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469265" algn="l"/>
              </a:tabLst>
            </a:pPr>
            <a:r>
              <a:rPr sz="3350" spc="160" dirty="0">
                <a:solidFill>
                  <a:srgbClr val="1C2A37"/>
                </a:solidFill>
                <a:latin typeface="Verdana"/>
                <a:cs typeface="Verdana"/>
              </a:rPr>
              <a:t>Rutvi</a:t>
            </a:r>
            <a:r>
              <a:rPr sz="3350" spc="90" dirty="0">
                <a:solidFill>
                  <a:srgbClr val="1C2A37"/>
                </a:solidFill>
                <a:latin typeface="Verdana"/>
                <a:cs typeface="Verdana"/>
              </a:rPr>
              <a:t> </a:t>
            </a:r>
            <a:r>
              <a:rPr sz="3350" spc="120" dirty="0">
                <a:solidFill>
                  <a:srgbClr val="1C2A37"/>
                </a:solidFill>
                <a:latin typeface="Verdana"/>
                <a:cs typeface="Verdana"/>
              </a:rPr>
              <a:t>Dave</a:t>
            </a:r>
            <a:endParaRPr sz="33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5"/>
              </a:spcBef>
              <a:buClr>
                <a:srgbClr val="1C2A37"/>
              </a:buClr>
              <a:buFont typeface="Arial"/>
              <a:buChar char="•"/>
            </a:pPr>
            <a:endParaRPr sz="3350">
              <a:latin typeface="Verdana"/>
              <a:cs typeface="Verdana"/>
            </a:endParaRPr>
          </a:p>
          <a:p>
            <a:pPr marL="469265" indent="-456565">
              <a:lnSpc>
                <a:spcPct val="100000"/>
              </a:lnSpc>
              <a:buFont typeface="Arial"/>
              <a:buChar char="•"/>
              <a:tabLst>
                <a:tab pos="469265" algn="l"/>
              </a:tabLst>
            </a:pPr>
            <a:r>
              <a:rPr sz="3350" spc="204" dirty="0">
                <a:solidFill>
                  <a:srgbClr val="1C2A37"/>
                </a:solidFill>
                <a:latin typeface="Verdana"/>
                <a:cs typeface="Verdana"/>
              </a:rPr>
              <a:t>Melvin</a:t>
            </a:r>
            <a:r>
              <a:rPr sz="3350" spc="114" dirty="0">
                <a:solidFill>
                  <a:srgbClr val="1C2A37"/>
                </a:solidFill>
                <a:latin typeface="Verdana"/>
                <a:cs typeface="Verdana"/>
              </a:rPr>
              <a:t> </a:t>
            </a:r>
            <a:r>
              <a:rPr sz="3350" spc="210" dirty="0">
                <a:solidFill>
                  <a:srgbClr val="1C2A37"/>
                </a:solidFill>
                <a:latin typeface="Verdana"/>
                <a:cs typeface="Verdana"/>
              </a:rPr>
              <a:t>Mathai</a:t>
            </a:r>
            <a:endParaRPr sz="3350">
              <a:latin typeface="Verdana"/>
              <a:cs typeface="Verdan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314851" y="1261493"/>
            <a:ext cx="759460" cy="507365"/>
            <a:chOff x="1314851" y="1261493"/>
            <a:chExt cx="759460" cy="507365"/>
          </a:xfrm>
        </p:grpSpPr>
        <p:sp>
          <p:nvSpPr>
            <p:cNvPr id="13" name="object 13"/>
            <p:cNvSpPr/>
            <p:nvPr/>
          </p:nvSpPr>
          <p:spPr>
            <a:xfrm>
              <a:off x="1453745" y="1267187"/>
              <a:ext cx="615315" cy="427355"/>
            </a:xfrm>
            <a:custGeom>
              <a:avLst/>
              <a:gdLst/>
              <a:ahLst/>
              <a:cxnLst/>
              <a:rect l="l" t="t" r="r" b="b"/>
              <a:pathLst>
                <a:path w="615314" h="427355">
                  <a:moveTo>
                    <a:pt x="580616" y="0"/>
                  </a:moveTo>
                  <a:lnTo>
                    <a:pt x="34153" y="0"/>
                  </a:lnTo>
                  <a:lnTo>
                    <a:pt x="0" y="34172"/>
                  </a:lnTo>
                  <a:lnTo>
                    <a:pt x="0" y="158048"/>
                  </a:lnTo>
                  <a:lnTo>
                    <a:pt x="22933" y="154084"/>
                  </a:lnTo>
                  <a:lnTo>
                    <a:pt x="37569" y="153777"/>
                  </a:lnTo>
                  <a:lnTo>
                    <a:pt x="51230" y="155485"/>
                  </a:lnTo>
                  <a:lnTo>
                    <a:pt x="51230" y="51259"/>
                  </a:lnTo>
                  <a:lnTo>
                    <a:pt x="563539" y="51259"/>
                  </a:lnTo>
                  <a:lnTo>
                    <a:pt x="563539" y="375900"/>
                  </a:lnTo>
                  <a:lnTo>
                    <a:pt x="274085" y="375899"/>
                  </a:lnTo>
                  <a:lnTo>
                    <a:pt x="225415" y="427159"/>
                  </a:lnTo>
                  <a:lnTo>
                    <a:pt x="580616" y="427159"/>
                  </a:lnTo>
                  <a:lnTo>
                    <a:pt x="614770" y="392986"/>
                  </a:lnTo>
                  <a:lnTo>
                    <a:pt x="614770" y="34173"/>
                  </a:lnTo>
                  <a:lnTo>
                    <a:pt x="612075" y="20904"/>
                  </a:lnTo>
                  <a:lnTo>
                    <a:pt x="604737" y="10038"/>
                  </a:lnTo>
                  <a:lnTo>
                    <a:pt x="593877" y="2696"/>
                  </a:lnTo>
                  <a:lnTo>
                    <a:pt x="58061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53745" y="1267187"/>
              <a:ext cx="615315" cy="427355"/>
            </a:xfrm>
            <a:custGeom>
              <a:avLst/>
              <a:gdLst/>
              <a:ahLst/>
              <a:cxnLst/>
              <a:rect l="l" t="t" r="r" b="b"/>
              <a:pathLst>
                <a:path w="615314" h="427355">
                  <a:moveTo>
                    <a:pt x="580616" y="0"/>
                  </a:moveTo>
                  <a:lnTo>
                    <a:pt x="34153" y="0"/>
                  </a:lnTo>
                  <a:lnTo>
                    <a:pt x="0" y="34172"/>
                  </a:lnTo>
                  <a:lnTo>
                    <a:pt x="0" y="158048"/>
                  </a:lnTo>
                  <a:lnTo>
                    <a:pt x="7324" y="156300"/>
                  </a:lnTo>
                  <a:lnTo>
                    <a:pt x="15049" y="154951"/>
                  </a:lnTo>
                  <a:lnTo>
                    <a:pt x="22933" y="154084"/>
                  </a:lnTo>
                  <a:lnTo>
                    <a:pt x="30738" y="153777"/>
                  </a:lnTo>
                  <a:lnTo>
                    <a:pt x="37569" y="153777"/>
                  </a:lnTo>
                  <a:lnTo>
                    <a:pt x="44400" y="154631"/>
                  </a:lnTo>
                  <a:lnTo>
                    <a:pt x="51230" y="155485"/>
                  </a:lnTo>
                  <a:lnTo>
                    <a:pt x="51230" y="51259"/>
                  </a:lnTo>
                  <a:lnTo>
                    <a:pt x="563539" y="51259"/>
                  </a:lnTo>
                  <a:lnTo>
                    <a:pt x="563539" y="375900"/>
                  </a:lnTo>
                  <a:lnTo>
                    <a:pt x="274085" y="375899"/>
                  </a:lnTo>
                  <a:lnTo>
                    <a:pt x="225415" y="427159"/>
                  </a:lnTo>
                  <a:lnTo>
                    <a:pt x="580616" y="427159"/>
                  </a:lnTo>
                  <a:lnTo>
                    <a:pt x="614770" y="392986"/>
                  </a:lnTo>
                  <a:lnTo>
                    <a:pt x="614770" y="34173"/>
                  </a:lnTo>
                  <a:lnTo>
                    <a:pt x="612075" y="20904"/>
                  </a:lnTo>
                  <a:lnTo>
                    <a:pt x="604737" y="10038"/>
                  </a:lnTo>
                  <a:lnTo>
                    <a:pt x="593877" y="2696"/>
                  </a:lnTo>
                  <a:lnTo>
                    <a:pt x="580616" y="0"/>
                  </a:lnTo>
                </a:path>
              </a:pathLst>
            </a:custGeom>
            <a:ln w="113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7067" y="1449443"/>
              <a:ext cx="156541" cy="15662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320545" y="1499695"/>
              <a:ext cx="449580" cy="263525"/>
            </a:xfrm>
            <a:custGeom>
              <a:avLst/>
              <a:gdLst/>
              <a:ahLst/>
              <a:cxnLst/>
              <a:rect l="l" t="t" r="r" b="b"/>
              <a:pathLst>
                <a:path w="449580" h="263525">
                  <a:moveTo>
                    <a:pt x="421053" y="293"/>
                  </a:moveTo>
                  <a:lnTo>
                    <a:pt x="407138" y="0"/>
                  </a:lnTo>
                  <a:lnTo>
                    <a:pt x="390208" y="6701"/>
                  </a:lnTo>
                  <a:lnTo>
                    <a:pt x="388500" y="10118"/>
                  </a:lnTo>
                  <a:lnTo>
                    <a:pt x="262131" y="141683"/>
                  </a:lnTo>
                  <a:lnTo>
                    <a:pt x="224561" y="126305"/>
                  </a:lnTo>
                  <a:lnTo>
                    <a:pt x="179654" y="119337"/>
                  </a:lnTo>
                  <a:lnTo>
                    <a:pt x="164792" y="118616"/>
                  </a:lnTo>
                  <a:lnTo>
                    <a:pt x="149930" y="119243"/>
                  </a:lnTo>
                  <a:lnTo>
                    <a:pt x="105023" y="128013"/>
                  </a:lnTo>
                  <a:lnTo>
                    <a:pt x="64145" y="144245"/>
                  </a:lnTo>
                  <a:lnTo>
                    <a:pt x="29030" y="168166"/>
                  </a:lnTo>
                  <a:lnTo>
                    <a:pt x="0" y="262996"/>
                  </a:lnTo>
                  <a:lnTo>
                    <a:pt x="255300" y="262996"/>
                  </a:lnTo>
                  <a:lnTo>
                    <a:pt x="255300" y="262141"/>
                  </a:lnTo>
                  <a:lnTo>
                    <a:pt x="327877" y="177564"/>
                  </a:lnTo>
                  <a:lnTo>
                    <a:pt x="439731" y="59668"/>
                  </a:lnTo>
                  <a:lnTo>
                    <a:pt x="446042" y="50458"/>
                  </a:lnTo>
                  <a:lnTo>
                    <a:pt x="449230" y="39165"/>
                  </a:lnTo>
                  <a:lnTo>
                    <a:pt x="448737" y="27231"/>
                  </a:lnTo>
                  <a:lnTo>
                    <a:pt x="444000" y="16098"/>
                  </a:lnTo>
                  <a:lnTo>
                    <a:pt x="433848" y="5713"/>
                  </a:lnTo>
                  <a:lnTo>
                    <a:pt x="421053" y="293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20545" y="1499695"/>
              <a:ext cx="449580" cy="263525"/>
            </a:xfrm>
            <a:custGeom>
              <a:avLst/>
              <a:gdLst/>
              <a:ahLst/>
              <a:cxnLst/>
              <a:rect l="l" t="t" r="r" b="b"/>
              <a:pathLst>
                <a:path w="449580" h="263525">
                  <a:moveTo>
                    <a:pt x="444000" y="16098"/>
                  </a:moveTo>
                  <a:lnTo>
                    <a:pt x="433848" y="5713"/>
                  </a:lnTo>
                  <a:lnTo>
                    <a:pt x="421053" y="293"/>
                  </a:lnTo>
                  <a:lnTo>
                    <a:pt x="407138" y="0"/>
                  </a:lnTo>
                  <a:lnTo>
                    <a:pt x="393623" y="4992"/>
                  </a:lnTo>
                  <a:lnTo>
                    <a:pt x="390208" y="6701"/>
                  </a:lnTo>
                  <a:lnTo>
                    <a:pt x="388500" y="10118"/>
                  </a:lnTo>
                  <a:lnTo>
                    <a:pt x="386793" y="11826"/>
                  </a:lnTo>
                  <a:lnTo>
                    <a:pt x="262131" y="141683"/>
                  </a:lnTo>
                  <a:lnTo>
                    <a:pt x="253019" y="137358"/>
                  </a:lnTo>
                  <a:lnTo>
                    <a:pt x="243666" y="133353"/>
                  </a:lnTo>
                  <a:lnTo>
                    <a:pt x="194677" y="121179"/>
                  </a:lnTo>
                  <a:lnTo>
                    <a:pt x="164792" y="118616"/>
                  </a:lnTo>
                  <a:lnTo>
                    <a:pt x="149930" y="119243"/>
                  </a:lnTo>
                  <a:lnTo>
                    <a:pt x="105023" y="128013"/>
                  </a:lnTo>
                  <a:lnTo>
                    <a:pt x="64145" y="144245"/>
                  </a:lnTo>
                  <a:lnTo>
                    <a:pt x="29030" y="168166"/>
                  </a:lnTo>
                  <a:lnTo>
                    <a:pt x="0" y="262996"/>
                  </a:lnTo>
                  <a:lnTo>
                    <a:pt x="255300" y="262996"/>
                  </a:lnTo>
                  <a:lnTo>
                    <a:pt x="255300" y="262141"/>
                  </a:lnTo>
                  <a:lnTo>
                    <a:pt x="327877" y="177564"/>
                  </a:lnTo>
                  <a:lnTo>
                    <a:pt x="439731" y="59668"/>
                  </a:lnTo>
                  <a:lnTo>
                    <a:pt x="446042" y="50458"/>
                  </a:lnTo>
                  <a:lnTo>
                    <a:pt x="449230" y="39165"/>
                  </a:lnTo>
                  <a:lnTo>
                    <a:pt x="448737" y="27231"/>
                  </a:lnTo>
                  <a:lnTo>
                    <a:pt x="444000" y="16098"/>
                  </a:lnTo>
                </a:path>
              </a:pathLst>
            </a:custGeom>
            <a:ln w="113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160990" y="6354722"/>
            <a:ext cx="768985" cy="572135"/>
            <a:chOff x="1160990" y="6354722"/>
            <a:chExt cx="768985" cy="572135"/>
          </a:xfrm>
        </p:grpSpPr>
        <p:sp>
          <p:nvSpPr>
            <p:cNvPr id="19" name="object 19"/>
            <p:cNvSpPr/>
            <p:nvPr/>
          </p:nvSpPr>
          <p:spPr>
            <a:xfrm>
              <a:off x="1166733" y="6412194"/>
              <a:ext cx="756920" cy="509270"/>
            </a:xfrm>
            <a:custGeom>
              <a:avLst/>
              <a:gdLst/>
              <a:ahLst/>
              <a:cxnLst/>
              <a:rect l="l" t="t" r="r" b="b"/>
              <a:pathLst>
                <a:path w="756919" h="509270">
                  <a:moveTo>
                    <a:pt x="756905" y="0"/>
                  </a:moveTo>
                  <a:lnTo>
                    <a:pt x="705298" y="0"/>
                  </a:lnTo>
                  <a:lnTo>
                    <a:pt x="705298" y="422461"/>
                  </a:lnTo>
                  <a:lnTo>
                    <a:pt x="51607" y="422461"/>
                  </a:lnTo>
                  <a:lnTo>
                    <a:pt x="51607" y="0"/>
                  </a:lnTo>
                  <a:lnTo>
                    <a:pt x="0" y="0"/>
                  </a:lnTo>
                  <a:lnTo>
                    <a:pt x="0" y="482813"/>
                  </a:lnTo>
                  <a:lnTo>
                    <a:pt x="301042" y="482813"/>
                  </a:lnTo>
                  <a:lnTo>
                    <a:pt x="303017" y="493038"/>
                  </a:lnTo>
                  <a:lnTo>
                    <a:pt x="308460" y="501242"/>
                  </a:lnTo>
                  <a:lnTo>
                    <a:pt x="316645" y="506698"/>
                  </a:lnTo>
                  <a:lnTo>
                    <a:pt x="326845" y="508678"/>
                  </a:lnTo>
                  <a:lnTo>
                    <a:pt x="430059" y="508678"/>
                  </a:lnTo>
                  <a:lnTo>
                    <a:pt x="440260" y="506698"/>
                  </a:lnTo>
                  <a:lnTo>
                    <a:pt x="448445" y="501242"/>
                  </a:lnTo>
                  <a:lnTo>
                    <a:pt x="453888" y="493038"/>
                  </a:lnTo>
                  <a:lnTo>
                    <a:pt x="455863" y="482813"/>
                  </a:lnTo>
                  <a:lnTo>
                    <a:pt x="756905" y="482813"/>
                  </a:lnTo>
                  <a:lnTo>
                    <a:pt x="756905" y="0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66733" y="6412194"/>
              <a:ext cx="756920" cy="509270"/>
            </a:xfrm>
            <a:custGeom>
              <a:avLst/>
              <a:gdLst/>
              <a:ahLst/>
              <a:cxnLst/>
              <a:rect l="l" t="t" r="r" b="b"/>
              <a:pathLst>
                <a:path w="756919" h="509270">
                  <a:moveTo>
                    <a:pt x="705298" y="0"/>
                  </a:moveTo>
                  <a:lnTo>
                    <a:pt x="705298" y="422461"/>
                  </a:lnTo>
                  <a:lnTo>
                    <a:pt x="51607" y="422461"/>
                  </a:lnTo>
                  <a:lnTo>
                    <a:pt x="51607" y="0"/>
                  </a:lnTo>
                  <a:lnTo>
                    <a:pt x="0" y="0"/>
                  </a:lnTo>
                  <a:lnTo>
                    <a:pt x="0" y="482813"/>
                  </a:lnTo>
                  <a:lnTo>
                    <a:pt x="301042" y="482813"/>
                  </a:lnTo>
                  <a:lnTo>
                    <a:pt x="303017" y="493038"/>
                  </a:lnTo>
                  <a:lnTo>
                    <a:pt x="308460" y="501242"/>
                  </a:lnTo>
                  <a:lnTo>
                    <a:pt x="316645" y="506698"/>
                  </a:lnTo>
                  <a:lnTo>
                    <a:pt x="326845" y="508678"/>
                  </a:lnTo>
                  <a:lnTo>
                    <a:pt x="430059" y="508678"/>
                  </a:lnTo>
                  <a:lnTo>
                    <a:pt x="440260" y="506698"/>
                  </a:lnTo>
                  <a:lnTo>
                    <a:pt x="448445" y="501242"/>
                  </a:lnTo>
                  <a:lnTo>
                    <a:pt x="453888" y="493038"/>
                  </a:lnTo>
                  <a:lnTo>
                    <a:pt x="455863" y="482813"/>
                  </a:lnTo>
                  <a:lnTo>
                    <a:pt x="756905" y="482813"/>
                  </a:lnTo>
                  <a:lnTo>
                    <a:pt x="756905" y="0"/>
                  </a:lnTo>
                  <a:lnTo>
                    <a:pt x="705298" y="0"/>
                  </a:lnTo>
                  <a:close/>
                </a:path>
              </a:pathLst>
            </a:custGeom>
            <a:ln w="11486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52740" y="6360108"/>
              <a:ext cx="585470" cy="440055"/>
            </a:xfrm>
            <a:custGeom>
              <a:avLst/>
              <a:gdLst/>
              <a:ahLst/>
              <a:cxnLst/>
              <a:rect l="l" t="t" r="r" b="b"/>
              <a:pathLst>
                <a:path w="585469" h="440054">
                  <a:moveTo>
                    <a:pt x="584885" y="0"/>
                  </a:moveTo>
                  <a:lnTo>
                    <a:pt x="533273" y="0"/>
                  </a:lnTo>
                  <a:lnTo>
                    <a:pt x="533273" y="52133"/>
                  </a:lnTo>
                  <a:lnTo>
                    <a:pt x="533273" y="387807"/>
                  </a:lnTo>
                  <a:lnTo>
                    <a:pt x="309638" y="387807"/>
                  </a:lnTo>
                  <a:lnTo>
                    <a:pt x="309638" y="52133"/>
                  </a:lnTo>
                  <a:lnTo>
                    <a:pt x="533273" y="52133"/>
                  </a:lnTo>
                  <a:lnTo>
                    <a:pt x="533273" y="0"/>
                  </a:lnTo>
                  <a:lnTo>
                    <a:pt x="275234" y="0"/>
                  </a:lnTo>
                  <a:lnTo>
                    <a:pt x="275234" y="52133"/>
                  </a:lnTo>
                  <a:lnTo>
                    <a:pt x="275234" y="387807"/>
                  </a:lnTo>
                  <a:lnTo>
                    <a:pt x="51600" y="387807"/>
                  </a:lnTo>
                  <a:lnTo>
                    <a:pt x="51600" y="52133"/>
                  </a:lnTo>
                  <a:lnTo>
                    <a:pt x="275234" y="52133"/>
                  </a:lnTo>
                  <a:lnTo>
                    <a:pt x="275234" y="0"/>
                  </a:lnTo>
                  <a:lnTo>
                    <a:pt x="0" y="0"/>
                  </a:lnTo>
                  <a:lnTo>
                    <a:pt x="0" y="52133"/>
                  </a:lnTo>
                  <a:lnTo>
                    <a:pt x="0" y="387807"/>
                  </a:lnTo>
                  <a:lnTo>
                    <a:pt x="0" y="439940"/>
                  </a:lnTo>
                  <a:lnTo>
                    <a:pt x="584885" y="439940"/>
                  </a:lnTo>
                  <a:lnTo>
                    <a:pt x="584885" y="388340"/>
                  </a:lnTo>
                  <a:lnTo>
                    <a:pt x="584885" y="387807"/>
                  </a:lnTo>
                  <a:lnTo>
                    <a:pt x="584885" y="52133"/>
                  </a:lnTo>
                  <a:lnTo>
                    <a:pt x="584885" y="0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52745" y="6360464"/>
              <a:ext cx="585470" cy="440055"/>
            </a:xfrm>
            <a:custGeom>
              <a:avLst/>
              <a:gdLst/>
              <a:ahLst/>
              <a:cxnLst/>
              <a:rect l="l" t="t" r="r" b="b"/>
              <a:pathLst>
                <a:path w="585469" h="440054">
                  <a:moveTo>
                    <a:pt x="584881" y="0"/>
                  </a:moveTo>
                  <a:lnTo>
                    <a:pt x="0" y="0"/>
                  </a:lnTo>
                  <a:lnTo>
                    <a:pt x="0" y="439705"/>
                  </a:lnTo>
                  <a:lnTo>
                    <a:pt x="584881" y="439705"/>
                  </a:lnTo>
                  <a:lnTo>
                    <a:pt x="584881" y="0"/>
                  </a:lnTo>
                  <a:close/>
                </a:path>
                <a:path w="585469" h="440054">
                  <a:moveTo>
                    <a:pt x="51607" y="51730"/>
                  </a:moveTo>
                  <a:lnTo>
                    <a:pt x="275238" y="51730"/>
                  </a:lnTo>
                  <a:lnTo>
                    <a:pt x="275238" y="387975"/>
                  </a:lnTo>
                  <a:lnTo>
                    <a:pt x="51607" y="387975"/>
                  </a:lnTo>
                  <a:lnTo>
                    <a:pt x="51607" y="51730"/>
                  </a:lnTo>
                  <a:close/>
                </a:path>
                <a:path w="585469" h="440054">
                  <a:moveTo>
                    <a:pt x="533274" y="387975"/>
                  </a:moveTo>
                  <a:lnTo>
                    <a:pt x="309643" y="387975"/>
                  </a:lnTo>
                  <a:lnTo>
                    <a:pt x="309643" y="51730"/>
                  </a:lnTo>
                  <a:lnTo>
                    <a:pt x="533274" y="51730"/>
                  </a:lnTo>
                  <a:lnTo>
                    <a:pt x="533274" y="387975"/>
                  </a:lnTo>
                  <a:close/>
                </a:path>
              </a:pathLst>
            </a:custGeom>
            <a:ln w="11481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8248" y="6492664"/>
              <a:ext cx="131910" cy="140818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2830195" y="6195821"/>
            <a:ext cx="43942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u="sng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Carlito"/>
                <a:cs typeface="Carlito"/>
              </a:rPr>
              <a:t>Abhishek</a:t>
            </a:r>
            <a:r>
              <a:rPr sz="4800" b="1" u="sng" spc="-20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Carlito"/>
                <a:cs typeface="Carlito"/>
              </a:rPr>
              <a:t> </a:t>
            </a:r>
            <a:r>
              <a:rPr sz="4800" b="1" u="sng" spc="-30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Carlito"/>
                <a:cs typeface="Carlito"/>
              </a:rPr>
              <a:t>Wavhal</a:t>
            </a:r>
            <a:endParaRPr sz="4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9936" y="24193"/>
            <a:ext cx="17788255" cy="10106025"/>
            <a:chOff x="249936" y="24193"/>
            <a:chExt cx="17788255" cy="10106025"/>
          </a:xfrm>
        </p:grpSpPr>
        <p:sp>
          <p:nvSpPr>
            <p:cNvPr id="3" name="object 3"/>
            <p:cNvSpPr/>
            <p:nvPr/>
          </p:nvSpPr>
          <p:spPr>
            <a:xfrm>
              <a:off x="609600" y="28955"/>
              <a:ext cx="16687800" cy="1152525"/>
            </a:xfrm>
            <a:custGeom>
              <a:avLst/>
              <a:gdLst/>
              <a:ahLst/>
              <a:cxnLst/>
              <a:rect l="l" t="t" r="r" b="b"/>
              <a:pathLst>
                <a:path w="16687800" h="1152525">
                  <a:moveTo>
                    <a:pt x="0" y="1152144"/>
                  </a:moveTo>
                  <a:lnTo>
                    <a:pt x="16687800" y="1152144"/>
                  </a:lnTo>
                  <a:lnTo>
                    <a:pt x="16687800" y="33527"/>
                  </a:lnTo>
                  <a:lnTo>
                    <a:pt x="0" y="33527"/>
                  </a:lnTo>
                  <a:lnTo>
                    <a:pt x="0" y="1152144"/>
                  </a:lnTo>
                  <a:close/>
                </a:path>
                <a:path w="16687800" h="1152525">
                  <a:moveTo>
                    <a:pt x="0" y="1152144"/>
                  </a:moveTo>
                  <a:lnTo>
                    <a:pt x="16687800" y="1152144"/>
                  </a:lnTo>
                  <a:lnTo>
                    <a:pt x="16687800" y="0"/>
                  </a:lnTo>
                  <a:lnTo>
                    <a:pt x="0" y="0"/>
                  </a:lnTo>
                  <a:lnTo>
                    <a:pt x="0" y="115214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9936" y="1223772"/>
              <a:ext cx="17788128" cy="89062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2424" y="0"/>
            <a:ext cx="15147290" cy="1999614"/>
            <a:chOff x="222424" y="0"/>
            <a:chExt cx="15147290" cy="199961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2424" y="69945"/>
              <a:ext cx="1015247" cy="91615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599" y="67056"/>
              <a:ext cx="952500" cy="8534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4839" y="0"/>
              <a:ext cx="14744700" cy="199948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58900" y="-333044"/>
            <a:ext cx="13215619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spc="-919" dirty="0">
                <a:latin typeface="Times New Roman"/>
                <a:cs typeface="Times New Roman"/>
              </a:rPr>
              <a:t>DERIVING</a:t>
            </a:r>
            <a:r>
              <a:rPr sz="9600" spc="10" dirty="0">
                <a:latin typeface="Times New Roman"/>
                <a:cs typeface="Times New Roman"/>
              </a:rPr>
              <a:t> </a:t>
            </a:r>
            <a:r>
              <a:rPr sz="9600" spc="-1030" dirty="0">
                <a:latin typeface="Times New Roman"/>
                <a:cs typeface="Times New Roman"/>
              </a:rPr>
              <a:t>CONCLUSIONS</a:t>
            </a:r>
            <a:endParaRPr sz="96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356360" y="1028700"/>
            <a:ext cx="16931640" cy="9258300"/>
            <a:chOff x="1356360" y="1028700"/>
            <a:chExt cx="16931640" cy="925830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6360" y="1028700"/>
              <a:ext cx="13281660" cy="16002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71600" y="1043940"/>
              <a:ext cx="13192125" cy="70485"/>
            </a:xfrm>
            <a:custGeom>
              <a:avLst/>
              <a:gdLst/>
              <a:ahLst/>
              <a:cxnLst/>
              <a:rect l="l" t="t" r="r" b="b"/>
              <a:pathLst>
                <a:path w="13192125" h="70484">
                  <a:moveTo>
                    <a:pt x="13191744" y="0"/>
                  </a:moveTo>
                  <a:lnTo>
                    <a:pt x="0" y="0"/>
                  </a:lnTo>
                  <a:lnTo>
                    <a:pt x="0" y="70103"/>
                  </a:lnTo>
                  <a:lnTo>
                    <a:pt x="13191744" y="70103"/>
                  </a:lnTo>
                  <a:lnTo>
                    <a:pt x="13191744" y="0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71600" y="1485900"/>
              <a:ext cx="16916400" cy="8801100"/>
            </a:xfrm>
            <a:custGeom>
              <a:avLst/>
              <a:gdLst/>
              <a:ahLst/>
              <a:cxnLst/>
              <a:rect l="l" t="t" r="r" b="b"/>
              <a:pathLst>
                <a:path w="16916400" h="8801100">
                  <a:moveTo>
                    <a:pt x="16916400" y="8801096"/>
                  </a:moveTo>
                  <a:lnTo>
                    <a:pt x="16916400" y="0"/>
                  </a:lnTo>
                  <a:lnTo>
                    <a:pt x="0" y="0"/>
                  </a:lnTo>
                  <a:lnTo>
                    <a:pt x="0" y="8801096"/>
                  </a:lnTo>
                  <a:lnTo>
                    <a:pt x="16916400" y="8801096"/>
                  </a:lnTo>
                  <a:close/>
                </a:path>
              </a:pathLst>
            </a:custGeom>
            <a:solidFill>
              <a:srgbClr val="819D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74597" y="1893696"/>
              <a:ext cx="255904" cy="7448550"/>
            </a:xfrm>
            <a:custGeom>
              <a:avLst/>
              <a:gdLst/>
              <a:ahLst/>
              <a:cxnLst/>
              <a:rect l="l" t="t" r="r" b="b"/>
              <a:pathLst>
                <a:path w="255905" h="7448550">
                  <a:moveTo>
                    <a:pt x="255778" y="7377265"/>
                  </a:moveTo>
                  <a:lnTo>
                    <a:pt x="245173" y="7366140"/>
                  </a:lnTo>
                  <a:lnTo>
                    <a:pt x="185928" y="7306018"/>
                  </a:lnTo>
                  <a:lnTo>
                    <a:pt x="185928" y="7350544"/>
                  </a:lnTo>
                  <a:lnTo>
                    <a:pt x="137426" y="7359574"/>
                  </a:lnTo>
                  <a:lnTo>
                    <a:pt x="75666" y="7358570"/>
                  </a:lnTo>
                  <a:lnTo>
                    <a:pt x="22567" y="7353554"/>
                  </a:lnTo>
                  <a:lnTo>
                    <a:pt x="0" y="7350544"/>
                  </a:lnTo>
                  <a:lnTo>
                    <a:pt x="58686" y="7395197"/>
                  </a:lnTo>
                  <a:lnTo>
                    <a:pt x="97624" y="7417194"/>
                  </a:lnTo>
                  <a:lnTo>
                    <a:pt x="134226" y="7422947"/>
                  </a:lnTo>
                  <a:lnTo>
                    <a:pt x="185928" y="7418832"/>
                  </a:lnTo>
                  <a:lnTo>
                    <a:pt x="185928" y="7448512"/>
                  </a:lnTo>
                  <a:lnTo>
                    <a:pt x="255778" y="7377265"/>
                  </a:lnTo>
                  <a:close/>
                </a:path>
                <a:path w="255905" h="7448550">
                  <a:moveTo>
                    <a:pt x="255778" y="6333363"/>
                  </a:moveTo>
                  <a:lnTo>
                    <a:pt x="245173" y="6322238"/>
                  </a:lnTo>
                  <a:lnTo>
                    <a:pt x="185928" y="6262116"/>
                  </a:lnTo>
                  <a:lnTo>
                    <a:pt x="185928" y="6306566"/>
                  </a:lnTo>
                  <a:lnTo>
                    <a:pt x="137426" y="6315621"/>
                  </a:lnTo>
                  <a:lnTo>
                    <a:pt x="75666" y="6314618"/>
                  </a:lnTo>
                  <a:lnTo>
                    <a:pt x="22567" y="6309588"/>
                  </a:lnTo>
                  <a:lnTo>
                    <a:pt x="0" y="6306566"/>
                  </a:lnTo>
                  <a:lnTo>
                    <a:pt x="58686" y="6351219"/>
                  </a:lnTo>
                  <a:lnTo>
                    <a:pt x="97624" y="6373215"/>
                  </a:lnTo>
                  <a:lnTo>
                    <a:pt x="134226" y="6378969"/>
                  </a:lnTo>
                  <a:lnTo>
                    <a:pt x="185928" y="6374892"/>
                  </a:lnTo>
                  <a:lnTo>
                    <a:pt x="185928" y="6404610"/>
                  </a:lnTo>
                  <a:lnTo>
                    <a:pt x="255778" y="6333363"/>
                  </a:lnTo>
                  <a:close/>
                </a:path>
                <a:path w="255905" h="7448550">
                  <a:moveTo>
                    <a:pt x="255778" y="5810631"/>
                  </a:moveTo>
                  <a:lnTo>
                    <a:pt x="245173" y="5799506"/>
                  </a:lnTo>
                  <a:lnTo>
                    <a:pt x="185928" y="5739384"/>
                  </a:lnTo>
                  <a:lnTo>
                    <a:pt x="185928" y="5783834"/>
                  </a:lnTo>
                  <a:lnTo>
                    <a:pt x="137426" y="5792889"/>
                  </a:lnTo>
                  <a:lnTo>
                    <a:pt x="75666" y="5791886"/>
                  </a:lnTo>
                  <a:lnTo>
                    <a:pt x="22567" y="5786856"/>
                  </a:lnTo>
                  <a:lnTo>
                    <a:pt x="0" y="5783834"/>
                  </a:lnTo>
                  <a:lnTo>
                    <a:pt x="58686" y="5828487"/>
                  </a:lnTo>
                  <a:lnTo>
                    <a:pt x="97624" y="5850483"/>
                  </a:lnTo>
                  <a:lnTo>
                    <a:pt x="134226" y="5856236"/>
                  </a:lnTo>
                  <a:lnTo>
                    <a:pt x="185928" y="5852160"/>
                  </a:lnTo>
                  <a:lnTo>
                    <a:pt x="185928" y="5881878"/>
                  </a:lnTo>
                  <a:lnTo>
                    <a:pt x="255778" y="5810631"/>
                  </a:lnTo>
                  <a:close/>
                </a:path>
                <a:path w="255905" h="7448550">
                  <a:moveTo>
                    <a:pt x="255778" y="5289423"/>
                  </a:moveTo>
                  <a:lnTo>
                    <a:pt x="245173" y="5278298"/>
                  </a:lnTo>
                  <a:lnTo>
                    <a:pt x="185928" y="5218176"/>
                  </a:lnTo>
                  <a:lnTo>
                    <a:pt x="185928" y="5262626"/>
                  </a:lnTo>
                  <a:lnTo>
                    <a:pt x="137426" y="5271681"/>
                  </a:lnTo>
                  <a:lnTo>
                    <a:pt x="75666" y="5270678"/>
                  </a:lnTo>
                  <a:lnTo>
                    <a:pt x="22567" y="5265648"/>
                  </a:lnTo>
                  <a:lnTo>
                    <a:pt x="0" y="5262626"/>
                  </a:lnTo>
                  <a:lnTo>
                    <a:pt x="58686" y="5307279"/>
                  </a:lnTo>
                  <a:lnTo>
                    <a:pt x="97624" y="5329275"/>
                  </a:lnTo>
                  <a:lnTo>
                    <a:pt x="134226" y="5335028"/>
                  </a:lnTo>
                  <a:lnTo>
                    <a:pt x="185928" y="5330952"/>
                  </a:lnTo>
                  <a:lnTo>
                    <a:pt x="185928" y="5360670"/>
                  </a:lnTo>
                  <a:lnTo>
                    <a:pt x="255778" y="5289423"/>
                  </a:lnTo>
                  <a:close/>
                </a:path>
                <a:path w="255905" h="7448550">
                  <a:moveTo>
                    <a:pt x="255778" y="4245483"/>
                  </a:moveTo>
                  <a:lnTo>
                    <a:pt x="245173" y="4234358"/>
                  </a:lnTo>
                  <a:lnTo>
                    <a:pt x="185928" y="4174236"/>
                  </a:lnTo>
                  <a:lnTo>
                    <a:pt x="185928" y="4218686"/>
                  </a:lnTo>
                  <a:lnTo>
                    <a:pt x="137426" y="4227741"/>
                  </a:lnTo>
                  <a:lnTo>
                    <a:pt x="75666" y="4226738"/>
                  </a:lnTo>
                  <a:lnTo>
                    <a:pt x="22567" y="4221708"/>
                  </a:lnTo>
                  <a:lnTo>
                    <a:pt x="0" y="4218686"/>
                  </a:lnTo>
                  <a:lnTo>
                    <a:pt x="58686" y="4263339"/>
                  </a:lnTo>
                  <a:lnTo>
                    <a:pt x="97624" y="4285335"/>
                  </a:lnTo>
                  <a:lnTo>
                    <a:pt x="134226" y="4291088"/>
                  </a:lnTo>
                  <a:lnTo>
                    <a:pt x="185928" y="4287012"/>
                  </a:lnTo>
                  <a:lnTo>
                    <a:pt x="185928" y="4316730"/>
                  </a:lnTo>
                  <a:lnTo>
                    <a:pt x="255778" y="4245483"/>
                  </a:lnTo>
                  <a:close/>
                </a:path>
                <a:path w="255905" h="7448550">
                  <a:moveTo>
                    <a:pt x="255778" y="2680335"/>
                  </a:moveTo>
                  <a:lnTo>
                    <a:pt x="245173" y="2669209"/>
                  </a:lnTo>
                  <a:lnTo>
                    <a:pt x="185928" y="2609088"/>
                  </a:lnTo>
                  <a:lnTo>
                    <a:pt x="185928" y="2653538"/>
                  </a:lnTo>
                  <a:lnTo>
                    <a:pt x="137426" y="2662593"/>
                  </a:lnTo>
                  <a:lnTo>
                    <a:pt x="75666" y="2661589"/>
                  </a:lnTo>
                  <a:lnTo>
                    <a:pt x="22567" y="2656560"/>
                  </a:lnTo>
                  <a:lnTo>
                    <a:pt x="0" y="2653538"/>
                  </a:lnTo>
                  <a:lnTo>
                    <a:pt x="58686" y="2698191"/>
                  </a:lnTo>
                  <a:lnTo>
                    <a:pt x="97624" y="2720187"/>
                  </a:lnTo>
                  <a:lnTo>
                    <a:pt x="134226" y="2725940"/>
                  </a:lnTo>
                  <a:lnTo>
                    <a:pt x="185928" y="2721864"/>
                  </a:lnTo>
                  <a:lnTo>
                    <a:pt x="185928" y="2751582"/>
                  </a:lnTo>
                  <a:lnTo>
                    <a:pt x="255778" y="2680335"/>
                  </a:lnTo>
                  <a:close/>
                </a:path>
                <a:path w="255905" h="7448550">
                  <a:moveTo>
                    <a:pt x="255778" y="1636395"/>
                  </a:moveTo>
                  <a:lnTo>
                    <a:pt x="245173" y="1625269"/>
                  </a:lnTo>
                  <a:lnTo>
                    <a:pt x="185928" y="1565148"/>
                  </a:lnTo>
                  <a:lnTo>
                    <a:pt x="185928" y="1609598"/>
                  </a:lnTo>
                  <a:lnTo>
                    <a:pt x="137426" y="1618653"/>
                  </a:lnTo>
                  <a:lnTo>
                    <a:pt x="75666" y="1617649"/>
                  </a:lnTo>
                  <a:lnTo>
                    <a:pt x="22567" y="1612620"/>
                  </a:lnTo>
                  <a:lnTo>
                    <a:pt x="0" y="1609598"/>
                  </a:lnTo>
                  <a:lnTo>
                    <a:pt x="58686" y="1654251"/>
                  </a:lnTo>
                  <a:lnTo>
                    <a:pt x="97624" y="1676247"/>
                  </a:lnTo>
                  <a:lnTo>
                    <a:pt x="134226" y="1682000"/>
                  </a:lnTo>
                  <a:lnTo>
                    <a:pt x="185928" y="1677924"/>
                  </a:lnTo>
                  <a:lnTo>
                    <a:pt x="185928" y="1707642"/>
                  </a:lnTo>
                  <a:lnTo>
                    <a:pt x="255778" y="1636395"/>
                  </a:lnTo>
                  <a:close/>
                </a:path>
                <a:path w="255905" h="7448550">
                  <a:moveTo>
                    <a:pt x="255778" y="1115187"/>
                  </a:moveTo>
                  <a:lnTo>
                    <a:pt x="245173" y="1104061"/>
                  </a:lnTo>
                  <a:lnTo>
                    <a:pt x="185928" y="1043940"/>
                  </a:lnTo>
                  <a:lnTo>
                    <a:pt x="185928" y="1088390"/>
                  </a:lnTo>
                  <a:lnTo>
                    <a:pt x="137426" y="1097445"/>
                  </a:lnTo>
                  <a:lnTo>
                    <a:pt x="75666" y="1096441"/>
                  </a:lnTo>
                  <a:lnTo>
                    <a:pt x="22567" y="1091412"/>
                  </a:lnTo>
                  <a:lnTo>
                    <a:pt x="0" y="1088390"/>
                  </a:lnTo>
                  <a:lnTo>
                    <a:pt x="58686" y="1133043"/>
                  </a:lnTo>
                  <a:lnTo>
                    <a:pt x="97624" y="1155039"/>
                  </a:lnTo>
                  <a:lnTo>
                    <a:pt x="134226" y="1160792"/>
                  </a:lnTo>
                  <a:lnTo>
                    <a:pt x="185928" y="1156716"/>
                  </a:lnTo>
                  <a:lnTo>
                    <a:pt x="185928" y="1186434"/>
                  </a:lnTo>
                  <a:lnTo>
                    <a:pt x="255778" y="1115187"/>
                  </a:lnTo>
                  <a:close/>
                </a:path>
                <a:path w="255905" h="7448550">
                  <a:moveTo>
                    <a:pt x="255778" y="592455"/>
                  </a:moveTo>
                  <a:lnTo>
                    <a:pt x="245173" y="581329"/>
                  </a:lnTo>
                  <a:lnTo>
                    <a:pt x="185928" y="521208"/>
                  </a:lnTo>
                  <a:lnTo>
                    <a:pt x="185928" y="565658"/>
                  </a:lnTo>
                  <a:lnTo>
                    <a:pt x="137426" y="574713"/>
                  </a:lnTo>
                  <a:lnTo>
                    <a:pt x="75666" y="573709"/>
                  </a:lnTo>
                  <a:lnTo>
                    <a:pt x="22567" y="568680"/>
                  </a:lnTo>
                  <a:lnTo>
                    <a:pt x="0" y="565658"/>
                  </a:lnTo>
                  <a:lnTo>
                    <a:pt x="58686" y="610311"/>
                  </a:lnTo>
                  <a:lnTo>
                    <a:pt x="97624" y="632307"/>
                  </a:lnTo>
                  <a:lnTo>
                    <a:pt x="134226" y="638060"/>
                  </a:lnTo>
                  <a:lnTo>
                    <a:pt x="185928" y="633984"/>
                  </a:lnTo>
                  <a:lnTo>
                    <a:pt x="185928" y="663702"/>
                  </a:lnTo>
                  <a:lnTo>
                    <a:pt x="255778" y="592455"/>
                  </a:lnTo>
                  <a:close/>
                </a:path>
                <a:path w="255905" h="7448550">
                  <a:moveTo>
                    <a:pt x="255778" y="71247"/>
                  </a:moveTo>
                  <a:lnTo>
                    <a:pt x="245173" y="60121"/>
                  </a:lnTo>
                  <a:lnTo>
                    <a:pt x="185928" y="0"/>
                  </a:lnTo>
                  <a:lnTo>
                    <a:pt x="185928" y="44450"/>
                  </a:lnTo>
                  <a:lnTo>
                    <a:pt x="137426" y="53505"/>
                  </a:lnTo>
                  <a:lnTo>
                    <a:pt x="75666" y="52501"/>
                  </a:lnTo>
                  <a:lnTo>
                    <a:pt x="22567" y="47472"/>
                  </a:lnTo>
                  <a:lnTo>
                    <a:pt x="0" y="44450"/>
                  </a:lnTo>
                  <a:lnTo>
                    <a:pt x="58686" y="89103"/>
                  </a:lnTo>
                  <a:lnTo>
                    <a:pt x="97624" y="111099"/>
                  </a:lnTo>
                  <a:lnTo>
                    <a:pt x="134226" y="116852"/>
                  </a:lnTo>
                  <a:lnTo>
                    <a:pt x="185928" y="112776"/>
                  </a:lnTo>
                  <a:lnTo>
                    <a:pt x="185928" y="142494"/>
                  </a:lnTo>
                  <a:lnTo>
                    <a:pt x="255778" y="712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793494" y="1652446"/>
            <a:ext cx="16301085" cy="837501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3200" dirty="0">
                <a:solidFill>
                  <a:srgbClr val="17375E"/>
                </a:solidFill>
                <a:latin typeface="Arial"/>
                <a:cs typeface="Arial"/>
              </a:rPr>
              <a:t>After</a:t>
            </a:r>
            <a:r>
              <a:rPr sz="3200" spc="-12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80" dirty="0">
                <a:solidFill>
                  <a:srgbClr val="17375E"/>
                </a:solidFill>
                <a:latin typeface="Arial"/>
                <a:cs typeface="Arial"/>
              </a:rPr>
              <a:t>doing</a:t>
            </a:r>
            <a:r>
              <a:rPr sz="3200" spc="-9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55" dirty="0">
                <a:solidFill>
                  <a:srgbClr val="17375E"/>
                </a:solidFill>
                <a:latin typeface="Arial"/>
                <a:cs typeface="Arial"/>
              </a:rPr>
              <a:t>this</a:t>
            </a:r>
            <a:r>
              <a:rPr sz="3200" spc="-9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95" dirty="0">
                <a:solidFill>
                  <a:srgbClr val="17375E"/>
                </a:solidFill>
                <a:latin typeface="Arial"/>
                <a:cs typeface="Arial"/>
              </a:rPr>
              <a:t>analysis</a:t>
            </a:r>
            <a:r>
              <a:rPr sz="3200" spc="-10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14" dirty="0">
                <a:solidFill>
                  <a:srgbClr val="17375E"/>
                </a:solidFill>
                <a:latin typeface="Arial"/>
                <a:cs typeface="Arial"/>
              </a:rPr>
              <a:t>we</a:t>
            </a:r>
            <a:r>
              <a:rPr sz="3200" spc="-9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10" dirty="0">
                <a:solidFill>
                  <a:srgbClr val="17375E"/>
                </a:solidFill>
                <a:latin typeface="Arial"/>
                <a:cs typeface="Arial"/>
              </a:rPr>
              <a:t>could </a:t>
            </a:r>
            <a:r>
              <a:rPr sz="3200" spc="-155" dirty="0">
                <a:solidFill>
                  <a:srgbClr val="17375E"/>
                </a:solidFill>
                <a:latin typeface="Arial"/>
                <a:cs typeface="Arial"/>
              </a:rPr>
              <a:t>conclude</a:t>
            </a:r>
            <a:r>
              <a:rPr sz="3200" spc="-10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17375E"/>
                </a:solidFill>
                <a:latin typeface="Arial"/>
                <a:cs typeface="Arial"/>
              </a:rPr>
              <a:t>the</a:t>
            </a:r>
            <a:r>
              <a:rPr sz="3200" spc="-9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60" dirty="0">
                <a:solidFill>
                  <a:srgbClr val="17375E"/>
                </a:solidFill>
                <a:latin typeface="Arial"/>
                <a:cs typeface="Arial"/>
              </a:rPr>
              <a:t>following</a:t>
            </a:r>
            <a:r>
              <a:rPr sz="3200" spc="-11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17375E"/>
                </a:solidFill>
                <a:latin typeface="Arial"/>
                <a:cs typeface="Arial"/>
              </a:rPr>
              <a:t>things:</a:t>
            </a:r>
            <a:endParaRPr sz="3200">
              <a:latin typeface="Arial"/>
              <a:cs typeface="Arial"/>
            </a:endParaRPr>
          </a:p>
          <a:p>
            <a:pPr marL="12700" marR="2757805">
              <a:lnSpc>
                <a:spcPts val="4120"/>
              </a:lnSpc>
              <a:spcBef>
                <a:spcPts val="165"/>
              </a:spcBef>
            </a:pPr>
            <a:r>
              <a:rPr sz="3200" spc="-60" dirty="0">
                <a:solidFill>
                  <a:srgbClr val="17375E"/>
                </a:solidFill>
                <a:latin typeface="Arial"/>
                <a:cs typeface="Arial"/>
              </a:rPr>
              <a:t>Maximum</a:t>
            </a:r>
            <a:r>
              <a:rPr sz="3200" spc="-16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285" dirty="0">
                <a:solidFill>
                  <a:srgbClr val="17375E"/>
                </a:solidFill>
                <a:latin typeface="Arial"/>
                <a:cs typeface="Arial"/>
              </a:rPr>
              <a:t>business</a:t>
            </a:r>
            <a:r>
              <a:rPr sz="3200" spc="-10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340" dirty="0">
                <a:solidFill>
                  <a:srgbClr val="17375E"/>
                </a:solidFill>
                <a:latin typeface="Arial"/>
                <a:cs typeface="Arial"/>
              </a:rPr>
              <a:t>is</a:t>
            </a:r>
            <a:r>
              <a:rPr sz="3200" spc="-9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85" dirty="0">
                <a:solidFill>
                  <a:srgbClr val="17375E"/>
                </a:solidFill>
                <a:latin typeface="Arial"/>
                <a:cs typeface="Arial"/>
              </a:rPr>
              <a:t>generated</a:t>
            </a:r>
            <a:r>
              <a:rPr sz="3200" spc="-14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17375E"/>
                </a:solidFill>
                <a:latin typeface="Arial"/>
                <a:cs typeface="Arial"/>
              </a:rPr>
              <a:t>from</a:t>
            </a:r>
            <a:r>
              <a:rPr sz="3200" spc="-12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17375E"/>
                </a:solidFill>
                <a:latin typeface="Arial"/>
                <a:cs typeface="Arial"/>
              </a:rPr>
              <a:t>the</a:t>
            </a:r>
            <a:r>
              <a:rPr sz="3200" spc="-114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75" dirty="0">
                <a:solidFill>
                  <a:srgbClr val="17375E"/>
                </a:solidFill>
                <a:latin typeface="Arial"/>
                <a:cs typeface="Arial"/>
              </a:rPr>
              <a:t>City</a:t>
            </a:r>
            <a:r>
              <a:rPr sz="3200" spc="-11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55" dirty="0">
                <a:solidFill>
                  <a:srgbClr val="17375E"/>
                </a:solidFill>
                <a:latin typeface="Arial"/>
                <a:cs typeface="Arial"/>
              </a:rPr>
              <a:t>hotel</a:t>
            </a:r>
            <a:r>
              <a:rPr sz="3200" spc="-114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325" dirty="0">
                <a:solidFill>
                  <a:srgbClr val="17375E"/>
                </a:solidFill>
                <a:latin typeface="Arial"/>
                <a:cs typeface="Arial"/>
              </a:rPr>
              <a:t>as</a:t>
            </a:r>
            <a:r>
              <a:rPr sz="3200" spc="-90" dirty="0">
                <a:solidFill>
                  <a:srgbClr val="17375E"/>
                </a:solidFill>
                <a:latin typeface="Arial"/>
                <a:cs typeface="Arial"/>
              </a:rPr>
              <a:t> compared</a:t>
            </a:r>
            <a:r>
              <a:rPr sz="3200" spc="-12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17375E"/>
                </a:solidFill>
                <a:latin typeface="Arial"/>
                <a:cs typeface="Arial"/>
              </a:rPr>
              <a:t>to</a:t>
            </a:r>
            <a:r>
              <a:rPr sz="3200" spc="-114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210" dirty="0">
                <a:solidFill>
                  <a:srgbClr val="17375E"/>
                </a:solidFill>
                <a:latin typeface="Arial"/>
                <a:cs typeface="Arial"/>
              </a:rPr>
              <a:t>Resort</a:t>
            </a:r>
            <a:r>
              <a:rPr sz="3200" spc="-10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17375E"/>
                </a:solidFill>
                <a:latin typeface="Arial"/>
                <a:cs typeface="Arial"/>
              </a:rPr>
              <a:t>Hotel. </a:t>
            </a:r>
            <a:r>
              <a:rPr sz="3200" spc="-220" dirty="0">
                <a:solidFill>
                  <a:srgbClr val="17375E"/>
                </a:solidFill>
                <a:latin typeface="Arial"/>
                <a:cs typeface="Arial"/>
              </a:rPr>
              <a:t>The</a:t>
            </a:r>
            <a:r>
              <a:rPr sz="3200" spc="-10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60" dirty="0">
                <a:solidFill>
                  <a:srgbClr val="17375E"/>
                </a:solidFill>
                <a:latin typeface="Arial"/>
                <a:cs typeface="Arial"/>
              </a:rPr>
              <a:t>Maximum</a:t>
            </a:r>
            <a:r>
              <a:rPr sz="3200" spc="-16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45" dirty="0">
                <a:solidFill>
                  <a:srgbClr val="17375E"/>
                </a:solidFill>
                <a:latin typeface="Arial"/>
                <a:cs typeface="Arial"/>
              </a:rPr>
              <a:t>number</a:t>
            </a:r>
            <a:r>
              <a:rPr sz="3200" spc="-17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17375E"/>
                </a:solidFill>
                <a:latin typeface="Arial"/>
                <a:cs typeface="Arial"/>
              </a:rPr>
              <a:t>of</a:t>
            </a:r>
            <a:r>
              <a:rPr sz="3200" spc="-18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35" dirty="0">
                <a:solidFill>
                  <a:srgbClr val="17375E"/>
                </a:solidFill>
                <a:latin typeface="Arial"/>
                <a:cs typeface="Arial"/>
              </a:rPr>
              <a:t>bookings</a:t>
            </a:r>
            <a:r>
              <a:rPr sz="3200" spc="-9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340" dirty="0">
                <a:solidFill>
                  <a:srgbClr val="17375E"/>
                </a:solidFill>
                <a:latin typeface="Arial"/>
                <a:cs typeface="Arial"/>
              </a:rPr>
              <a:t>is</a:t>
            </a:r>
            <a:r>
              <a:rPr sz="3200" spc="-9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95" dirty="0">
                <a:solidFill>
                  <a:srgbClr val="17375E"/>
                </a:solidFill>
                <a:latin typeface="Arial"/>
                <a:cs typeface="Arial"/>
              </a:rPr>
              <a:t>generated</a:t>
            </a:r>
            <a:r>
              <a:rPr sz="3200" spc="-13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17375E"/>
                </a:solidFill>
                <a:latin typeface="Arial"/>
                <a:cs typeface="Arial"/>
              </a:rPr>
              <a:t>in</a:t>
            </a:r>
            <a:r>
              <a:rPr sz="3200" spc="-13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17375E"/>
                </a:solidFill>
                <a:latin typeface="Arial"/>
                <a:cs typeface="Arial"/>
              </a:rPr>
              <a:t>the</a:t>
            </a:r>
            <a:r>
              <a:rPr sz="3200" spc="-114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65" dirty="0">
                <a:solidFill>
                  <a:srgbClr val="17375E"/>
                </a:solidFill>
                <a:latin typeface="Arial"/>
                <a:cs typeface="Arial"/>
              </a:rPr>
              <a:t>year</a:t>
            </a:r>
            <a:r>
              <a:rPr sz="3200" spc="-13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285" dirty="0">
                <a:solidFill>
                  <a:srgbClr val="17375E"/>
                </a:solidFill>
                <a:latin typeface="Arial"/>
                <a:cs typeface="Arial"/>
              </a:rPr>
              <a:t>2016.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3200" dirty="0">
                <a:solidFill>
                  <a:srgbClr val="17375E"/>
                </a:solidFill>
                <a:latin typeface="Arial"/>
                <a:cs typeface="Arial"/>
              </a:rPr>
              <a:t>If</a:t>
            </a:r>
            <a:r>
              <a:rPr sz="3200" spc="-22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14" dirty="0">
                <a:solidFill>
                  <a:srgbClr val="17375E"/>
                </a:solidFill>
                <a:latin typeface="Arial"/>
                <a:cs typeface="Arial"/>
              </a:rPr>
              <a:t>we</a:t>
            </a:r>
            <a:r>
              <a:rPr sz="3200" spc="-10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17375E"/>
                </a:solidFill>
                <a:latin typeface="Arial"/>
                <a:cs typeface="Arial"/>
              </a:rPr>
              <a:t>take</a:t>
            </a:r>
            <a:r>
              <a:rPr sz="3200" spc="-18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17375E"/>
                </a:solidFill>
                <a:latin typeface="Arial"/>
                <a:cs typeface="Arial"/>
              </a:rPr>
              <a:t>an</a:t>
            </a:r>
            <a:r>
              <a:rPr sz="3200" spc="-12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85" dirty="0">
                <a:solidFill>
                  <a:srgbClr val="17375E"/>
                </a:solidFill>
                <a:latin typeface="Arial"/>
                <a:cs typeface="Arial"/>
              </a:rPr>
              <a:t>average</a:t>
            </a:r>
            <a:r>
              <a:rPr sz="3200" spc="-14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17375E"/>
                </a:solidFill>
                <a:latin typeface="Arial"/>
                <a:cs typeface="Arial"/>
              </a:rPr>
              <a:t>of</a:t>
            </a:r>
            <a:r>
              <a:rPr sz="3200" spc="-13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17375E"/>
                </a:solidFill>
                <a:latin typeface="Arial"/>
                <a:cs typeface="Arial"/>
              </a:rPr>
              <a:t>all</a:t>
            </a:r>
            <a:r>
              <a:rPr sz="3200" spc="-14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17375E"/>
                </a:solidFill>
                <a:latin typeface="Arial"/>
                <a:cs typeface="Arial"/>
              </a:rPr>
              <a:t>the</a:t>
            </a:r>
            <a:r>
              <a:rPr sz="3200" spc="-12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70" dirty="0">
                <a:solidFill>
                  <a:srgbClr val="17375E"/>
                </a:solidFill>
                <a:latin typeface="Arial"/>
                <a:cs typeface="Arial"/>
              </a:rPr>
              <a:t>three</a:t>
            </a:r>
            <a:r>
              <a:rPr sz="3200" spc="-14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210" dirty="0">
                <a:solidFill>
                  <a:srgbClr val="17375E"/>
                </a:solidFill>
                <a:latin typeface="Arial"/>
                <a:cs typeface="Arial"/>
              </a:rPr>
              <a:t>years</a:t>
            </a:r>
            <a:r>
              <a:rPr sz="3200" spc="-10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17375E"/>
                </a:solidFill>
                <a:latin typeface="Arial"/>
                <a:cs typeface="Arial"/>
              </a:rPr>
              <a:t>the</a:t>
            </a:r>
            <a:r>
              <a:rPr sz="3200" spc="-12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30" dirty="0">
                <a:solidFill>
                  <a:srgbClr val="17375E"/>
                </a:solidFill>
                <a:latin typeface="Arial"/>
                <a:cs typeface="Arial"/>
              </a:rPr>
              <a:t>maximum</a:t>
            </a:r>
            <a:r>
              <a:rPr sz="3200" spc="-14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30" dirty="0">
                <a:solidFill>
                  <a:srgbClr val="17375E"/>
                </a:solidFill>
                <a:latin typeface="Arial"/>
                <a:cs typeface="Arial"/>
              </a:rPr>
              <a:t>bookings</a:t>
            </a:r>
            <a:r>
              <a:rPr sz="3200" spc="-9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80" dirty="0">
                <a:solidFill>
                  <a:srgbClr val="17375E"/>
                </a:solidFill>
                <a:latin typeface="Arial"/>
                <a:cs typeface="Arial"/>
              </a:rPr>
              <a:t>have</a:t>
            </a:r>
            <a:r>
              <a:rPr sz="3200" spc="-14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50" dirty="0">
                <a:solidFill>
                  <a:srgbClr val="17375E"/>
                </a:solidFill>
                <a:latin typeface="Arial"/>
                <a:cs typeface="Arial"/>
              </a:rPr>
              <a:t>been</a:t>
            </a:r>
            <a:r>
              <a:rPr sz="3200" spc="-10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35" dirty="0">
                <a:solidFill>
                  <a:srgbClr val="17375E"/>
                </a:solidFill>
                <a:latin typeface="Arial"/>
                <a:cs typeface="Arial"/>
              </a:rPr>
              <a:t>received</a:t>
            </a:r>
            <a:r>
              <a:rPr sz="3200" spc="-14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17375E"/>
                </a:solidFill>
                <a:latin typeface="Arial"/>
                <a:cs typeface="Arial"/>
              </a:rPr>
              <a:t>in</a:t>
            </a:r>
            <a:r>
              <a:rPr sz="3200" spc="-12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25" dirty="0">
                <a:solidFill>
                  <a:srgbClr val="17375E"/>
                </a:solidFill>
                <a:latin typeface="Arial"/>
                <a:cs typeface="Arial"/>
              </a:rPr>
              <a:t>the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3200" spc="-20" dirty="0">
                <a:solidFill>
                  <a:srgbClr val="17375E"/>
                </a:solidFill>
                <a:latin typeface="Arial"/>
                <a:cs typeface="Arial"/>
              </a:rPr>
              <a:t>month</a:t>
            </a:r>
            <a:r>
              <a:rPr sz="3200" spc="-19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17375E"/>
                </a:solidFill>
                <a:latin typeface="Arial"/>
                <a:cs typeface="Arial"/>
              </a:rPr>
              <a:t>of</a:t>
            </a:r>
            <a:r>
              <a:rPr sz="3200" spc="-20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17375E"/>
                </a:solidFill>
                <a:latin typeface="Arial"/>
                <a:cs typeface="Arial"/>
              </a:rPr>
              <a:t>August.</a:t>
            </a:r>
            <a:endParaRPr sz="3200">
              <a:latin typeface="Arial"/>
              <a:cs typeface="Arial"/>
            </a:endParaRPr>
          </a:p>
          <a:p>
            <a:pPr marL="12700" marR="5080">
              <a:lnSpc>
                <a:spcPts val="4110"/>
              </a:lnSpc>
              <a:spcBef>
                <a:spcPts val="175"/>
              </a:spcBef>
            </a:pPr>
            <a:r>
              <a:rPr sz="3200" spc="-225" dirty="0">
                <a:solidFill>
                  <a:srgbClr val="17375E"/>
                </a:solidFill>
                <a:latin typeface="Arial"/>
                <a:cs typeface="Arial"/>
              </a:rPr>
              <a:t>We</a:t>
            </a:r>
            <a:r>
              <a:rPr sz="3200" spc="-11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00" dirty="0">
                <a:solidFill>
                  <a:srgbClr val="17375E"/>
                </a:solidFill>
                <a:latin typeface="Arial"/>
                <a:cs typeface="Arial"/>
              </a:rPr>
              <a:t>could</a:t>
            </a:r>
            <a:r>
              <a:rPr sz="3200" spc="-12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17375E"/>
                </a:solidFill>
                <a:latin typeface="Arial"/>
                <a:cs typeface="Arial"/>
              </a:rPr>
              <a:t>get</a:t>
            </a:r>
            <a:r>
              <a:rPr sz="3200" spc="-21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17375E"/>
                </a:solidFill>
                <a:latin typeface="Arial"/>
                <a:cs typeface="Arial"/>
              </a:rPr>
              <a:t>an</a:t>
            </a:r>
            <a:r>
              <a:rPr sz="3200" spc="-22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25" dirty="0">
                <a:solidFill>
                  <a:srgbClr val="17375E"/>
                </a:solidFill>
                <a:latin typeface="Arial"/>
                <a:cs typeface="Arial"/>
              </a:rPr>
              <a:t>insight</a:t>
            </a:r>
            <a:r>
              <a:rPr sz="3200" spc="-11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20" dirty="0">
                <a:solidFill>
                  <a:srgbClr val="17375E"/>
                </a:solidFill>
                <a:latin typeface="Arial"/>
                <a:cs typeface="Arial"/>
              </a:rPr>
              <a:t>on</a:t>
            </a:r>
            <a:r>
              <a:rPr sz="3200" spc="-10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17375E"/>
                </a:solidFill>
                <a:latin typeface="Arial"/>
                <a:cs typeface="Arial"/>
              </a:rPr>
              <a:t>the</a:t>
            </a:r>
            <a:r>
              <a:rPr sz="3200" spc="-12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65" dirty="0">
                <a:solidFill>
                  <a:srgbClr val="17375E"/>
                </a:solidFill>
                <a:latin typeface="Arial"/>
                <a:cs typeface="Arial"/>
              </a:rPr>
              <a:t>meal</a:t>
            </a:r>
            <a:r>
              <a:rPr sz="3200" spc="-14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17375E"/>
                </a:solidFill>
                <a:latin typeface="Arial"/>
                <a:cs typeface="Arial"/>
              </a:rPr>
              <a:t>and</a:t>
            </a:r>
            <a:r>
              <a:rPr sz="3200" spc="-12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60" dirty="0">
                <a:solidFill>
                  <a:srgbClr val="17375E"/>
                </a:solidFill>
                <a:latin typeface="Arial"/>
                <a:cs typeface="Arial"/>
              </a:rPr>
              <a:t>room</a:t>
            </a:r>
            <a:r>
              <a:rPr sz="3200" spc="-12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17375E"/>
                </a:solidFill>
                <a:latin typeface="Arial"/>
                <a:cs typeface="Arial"/>
              </a:rPr>
              <a:t>type</a:t>
            </a:r>
            <a:r>
              <a:rPr sz="3200" spc="-14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85" dirty="0">
                <a:solidFill>
                  <a:srgbClr val="17375E"/>
                </a:solidFill>
                <a:latin typeface="Arial"/>
                <a:cs typeface="Arial"/>
              </a:rPr>
              <a:t>preferences</a:t>
            </a:r>
            <a:r>
              <a:rPr sz="3200" spc="-12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17375E"/>
                </a:solidFill>
                <a:latin typeface="Arial"/>
                <a:cs typeface="Arial"/>
              </a:rPr>
              <a:t>from</a:t>
            </a:r>
            <a:r>
              <a:rPr sz="3200" spc="-12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210" dirty="0">
                <a:solidFill>
                  <a:srgbClr val="17375E"/>
                </a:solidFill>
                <a:latin typeface="Arial"/>
                <a:cs typeface="Arial"/>
              </a:rPr>
              <a:t>these</a:t>
            </a:r>
            <a:r>
              <a:rPr sz="3200" spc="-10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30" dirty="0">
                <a:solidFill>
                  <a:srgbClr val="17375E"/>
                </a:solidFill>
                <a:latin typeface="Arial"/>
                <a:cs typeface="Arial"/>
              </a:rPr>
              <a:t>bookings</a:t>
            </a:r>
            <a:r>
              <a:rPr sz="3200" spc="-9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25" dirty="0">
                <a:solidFill>
                  <a:srgbClr val="17375E"/>
                </a:solidFill>
                <a:latin typeface="Arial"/>
                <a:cs typeface="Arial"/>
              </a:rPr>
              <a:t>which</a:t>
            </a:r>
            <a:r>
              <a:rPr sz="3200" spc="-114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320" dirty="0">
                <a:solidFill>
                  <a:srgbClr val="17375E"/>
                </a:solidFill>
                <a:latin typeface="Arial"/>
                <a:cs typeface="Arial"/>
              </a:rPr>
              <a:t>shows </a:t>
            </a:r>
            <a:r>
              <a:rPr sz="3200" spc="-200" dirty="0">
                <a:solidFill>
                  <a:srgbClr val="17375E"/>
                </a:solidFill>
                <a:latin typeface="Arial"/>
                <a:cs typeface="Arial"/>
              </a:rPr>
              <a:t>BB</a:t>
            </a:r>
            <a:r>
              <a:rPr sz="3200" spc="-10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17375E"/>
                </a:solidFill>
                <a:latin typeface="Arial"/>
                <a:cs typeface="Arial"/>
              </a:rPr>
              <a:t>type</a:t>
            </a:r>
            <a:r>
              <a:rPr sz="3200" spc="-21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17375E"/>
                </a:solidFill>
                <a:latin typeface="Arial"/>
                <a:cs typeface="Arial"/>
              </a:rPr>
              <a:t>of</a:t>
            </a:r>
            <a:r>
              <a:rPr sz="3200" spc="-22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95" dirty="0">
                <a:solidFill>
                  <a:srgbClr val="17375E"/>
                </a:solidFill>
                <a:latin typeface="Arial"/>
                <a:cs typeface="Arial"/>
              </a:rPr>
              <a:t>meals</a:t>
            </a:r>
            <a:r>
              <a:rPr sz="3200" spc="-9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340" dirty="0">
                <a:solidFill>
                  <a:srgbClr val="17375E"/>
                </a:solidFill>
                <a:latin typeface="Arial"/>
                <a:cs typeface="Arial"/>
              </a:rPr>
              <a:t>is</a:t>
            </a:r>
            <a:r>
              <a:rPr sz="3200" spc="-10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80" dirty="0">
                <a:solidFill>
                  <a:srgbClr val="17375E"/>
                </a:solidFill>
                <a:latin typeface="Arial"/>
                <a:cs typeface="Arial"/>
              </a:rPr>
              <a:t>preferred</a:t>
            </a:r>
            <a:r>
              <a:rPr sz="3200" spc="-14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17375E"/>
                </a:solidFill>
                <a:latin typeface="Arial"/>
                <a:cs typeface="Arial"/>
              </a:rPr>
              <a:t>the</a:t>
            </a:r>
            <a:r>
              <a:rPr sz="3200" spc="-21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60" dirty="0">
                <a:solidFill>
                  <a:srgbClr val="17375E"/>
                </a:solidFill>
                <a:latin typeface="Arial"/>
                <a:cs typeface="Arial"/>
              </a:rPr>
              <a:t>most</a:t>
            </a:r>
            <a:r>
              <a:rPr sz="3200" spc="-8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17375E"/>
                </a:solidFill>
                <a:latin typeface="Arial"/>
                <a:cs typeface="Arial"/>
              </a:rPr>
              <a:t>and</a:t>
            </a:r>
            <a:r>
              <a:rPr sz="3200" spc="-15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90" dirty="0">
                <a:solidFill>
                  <a:srgbClr val="17375E"/>
                </a:solidFill>
                <a:latin typeface="Arial"/>
                <a:cs typeface="Arial"/>
              </a:rPr>
              <a:t>Room</a:t>
            </a:r>
            <a:r>
              <a:rPr sz="3200" spc="-9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17375E"/>
                </a:solidFill>
                <a:latin typeface="Arial"/>
                <a:cs typeface="Arial"/>
              </a:rPr>
              <a:t>type</a:t>
            </a:r>
            <a:r>
              <a:rPr sz="3200" spc="-14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17375E"/>
                </a:solidFill>
                <a:latin typeface="Arial"/>
                <a:cs typeface="Arial"/>
              </a:rPr>
              <a:t>A</a:t>
            </a:r>
            <a:r>
              <a:rPr sz="3200" spc="-12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17375E"/>
                </a:solidFill>
                <a:latin typeface="Arial"/>
                <a:cs typeface="Arial"/>
              </a:rPr>
              <a:t>and</a:t>
            </a:r>
            <a:r>
              <a:rPr sz="3200" spc="-12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40" dirty="0">
                <a:solidFill>
                  <a:srgbClr val="17375E"/>
                </a:solidFill>
                <a:latin typeface="Arial"/>
                <a:cs typeface="Arial"/>
              </a:rPr>
              <a:t>D</a:t>
            </a:r>
            <a:r>
              <a:rPr sz="3200" spc="-9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70" dirty="0">
                <a:solidFill>
                  <a:srgbClr val="17375E"/>
                </a:solidFill>
                <a:latin typeface="Arial"/>
                <a:cs typeface="Arial"/>
              </a:rPr>
              <a:t>are</a:t>
            </a:r>
            <a:r>
              <a:rPr sz="3200" spc="-15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80" dirty="0">
                <a:solidFill>
                  <a:srgbClr val="17375E"/>
                </a:solidFill>
                <a:latin typeface="Arial"/>
                <a:cs typeface="Arial"/>
              </a:rPr>
              <a:t>preferred</a:t>
            </a:r>
            <a:r>
              <a:rPr sz="3200" spc="-14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30" dirty="0">
                <a:solidFill>
                  <a:srgbClr val="17375E"/>
                </a:solidFill>
                <a:latin typeface="Arial"/>
                <a:cs typeface="Arial"/>
              </a:rPr>
              <a:t>maximum</a:t>
            </a:r>
            <a:r>
              <a:rPr sz="3200" spc="-14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17375E"/>
                </a:solidFill>
                <a:latin typeface="Arial"/>
                <a:cs typeface="Arial"/>
              </a:rPr>
              <a:t>in</a:t>
            </a:r>
            <a:r>
              <a:rPr sz="3200" spc="-13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25" dirty="0">
                <a:solidFill>
                  <a:srgbClr val="17375E"/>
                </a:solidFill>
                <a:latin typeface="Arial"/>
                <a:cs typeface="Arial"/>
              </a:rPr>
              <a:t>the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0" dirty="0">
                <a:solidFill>
                  <a:srgbClr val="17375E"/>
                </a:solidFill>
                <a:latin typeface="Arial"/>
                <a:cs typeface="Arial"/>
              </a:rPr>
              <a:t>overall</a:t>
            </a:r>
            <a:r>
              <a:rPr sz="3200" spc="-16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30" dirty="0">
                <a:solidFill>
                  <a:srgbClr val="17375E"/>
                </a:solidFill>
                <a:latin typeface="Arial"/>
                <a:cs typeface="Arial"/>
              </a:rPr>
              <a:t>bookings.</a:t>
            </a:r>
            <a:endParaRPr sz="3200">
              <a:latin typeface="Arial"/>
              <a:cs typeface="Arial"/>
            </a:endParaRPr>
          </a:p>
          <a:p>
            <a:pPr marL="12700" marR="418465">
              <a:lnSpc>
                <a:spcPts val="4120"/>
              </a:lnSpc>
              <a:spcBef>
                <a:spcPts val="165"/>
              </a:spcBef>
            </a:pPr>
            <a:r>
              <a:rPr sz="3200" spc="-225" dirty="0">
                <a:solidFill>
                  <a:srgbClr val="17375E"/>
                </a:solidFill>
                <a:latin typeface="Arial"/>
                <a:cs typeface="Arial"/>
              </a:rPr>
              <a:t>We</a:t>
            </a:r>
            <a:r>
              <a:rPr sz="3200" spc="-11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17375E"/>
                </a:solidFill>
                <a:latin typeface="Arial"/>
                <a:cs typeface="Arial"/>
              </a:rPr>
              <a:t>got</a:t>
            </a:r>
            <a:r>
              <a:rPr sz="3200" spc="-22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17375E"/>
                </a:solidFill>
                <a:latin typeface="Arial"/>
                <a:cs typeface="Arial"/>
              </a:rPr>
              <a:t>an</a:t>
            </a:r>
            <a:r>
              <a:rPr sz="3200" spc="-204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55" dirty="0">
                <a:solidFill>
                  <a:srgbClr val="17375E"/>
                </a:solidFill>
                <a:latin typeface="Arial"/>
                <a:cs typeface="Arial"/>
              </a:rPr>
              <a:t>idea</a:t>
            </a:r>
            <a:r>
              <a:rPr sz="3200" spc="-13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25" dirty="0">
                <a:solidFill>
                  <a:srgbClr val="17375E"/>
                </a:solidFill>
                <a:latin typeface="Arial"/>
                <a:cs typeface="Arial"/>
              </a:rPr>
              <a:t>on</a:t>
            </a:r>
            <a:r>
              <a:rPr sz="3200" spc="-10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17375E"/>
                </a:solidFill>
                <a:latin typeface="Arial"/>
                <a:cs typeface="Arial"/>
              </a:rPr>
              <a:t>an</a:t>
            </a:r>
            <a:r>
              <a:rPr sz="3200" spc="-114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95" dirty="0">
                <a:solidFill>
                  <a:srgbClr val="17375E"/>
                </a:solidFill>
                <a:latin typeface="Arial"/>
                <a:cs typeface="Arial"/>
              </a:rPr>
              <a:t>average</a:t>
            </a:r>
            <a:r>
              <a:rPr sz="3200" spc="-13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60" dirty="0">
                <a:solidFill>
                  <a:srgbClr val="17375E"/>
                </a:solidFill>
                <a:latin typeface="Arial"/>
                <a:cs typeface="Arial"/>
              </a:rPr>
              <a:t>how</a:t>
            </a:r>
            <a:r>
              <a:rPr sz="3200" spc="-114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20" dirty="0">
                <a:solidFill>
                  <a:srgbClr val="17375E"/>
                </a:solidFill>
                <a:latin typeface="Arial"/>
                <a:cs typeface="Arial"/>
              </a:rPr>
              <a:t>many</a:t>
            </a:r>
            <a:r>
              <a:rPr sz="3200" spc="-12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65" dirty="0">
                <a:solidFill>
                  <a:srgbClr val="17375E"/>
                </a:solidFill>
                <a:latin typeface="Arial"/>
                <a:cs typeface="Arial"/>
              </a:rPr>
              <a:t>repeated</a:t>
            </a:r>
            <a:r>
              <a:rPr sz="3200" spc="-15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254" dirty="0">
                <a:solidFill>
                  <a:srgbClr val="17375E"/>
                </a:solidFill>
                <a:latin typeface="Arial"/>
                <a:cs typeface="Arial"/>
              </a:rPr>
              <a:t>guests</a:t>
            </a:r>
            <a:r>
              <a:rPr sz="3200" spc="-9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20" dirty="0">
                <a:solidFill>
                  <a:srgbClr val="17375E"/>
                </a:solidFill>
                <a:latin typeface="Arial"/>
                <a:cs typeface="Arial"/>
              </a:rPr>
              <a:t>the</a:t>
            </a:r>
            <a:r>
              <a:rPr sz="3200" spc="-114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65" dirty="0">
                <a:solidFill>
                  <a:srgbClr val="17375E"/>
                </a:solidFill>
                <a:latin typeface="Arial"/>
                <a:cs typeface="Arial"/>
              </a:rPr>
              <a:t>hotels</a:t>
            </a:r>
            <a:r>
              <a:rPr sz="3200" spc="-9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40" dirty="0">
                <a:solidFill>
                  <a:srgbClr val="17375E"/>
                </a:solidFill>
                <a:latin typeface="Arial"/>
                <a:cs typeface="Arial"/>
              </a:rPr>
              <a:t>can</a:t>
            </a:r>
            <a:r>
              <a:rPr sz="3200" spc="-9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55" dirty="0">
                <a:solidFill>
                  <a:srgbClr val="17375E"/>
                </a:solidFill>
                <a:latin typeface="Arial"/>
                <a:cs typeface="Arial"/>
              </a:rPr>
              <a:t>expect.</a:t>
            </a:r>
            <a:r>
              <a:rPr sz="3200" spc="-12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50" dirty="0">
                <a:solidFill>
                  <a:srgbClr val="17375E"/>
                </a:solidFill>
                <a:latin typeface="Arial"/>
                <a:cs typeface="Arial"/>
              </a:rPr>
              <a:t>That</a:t>
            </a:r>
            <a:r>
              <a:rPr sz="3200" spc="-12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340" dirty="0">
                <a:solidFill>
                  <a:srgbClr val="17375E"/>
                </a:solidFill>
                <a:latin typeface="Arial"/>
                <a:cs typeface="Arial"/>
              </a:rPr>
              <a:t>is</a:t>
            </a:r>
            <a:r>
              <a:rPr sz="3200" spc="-9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17375E"/>
                </a:solidFill>
                <a:latin typeface="Arial"/>
                <a:cs typeface="Arial"/>
              </a:rPr>
              <a:t>nearly </a:t>
            </a:r>
            <a:r>
              <a:rPr sz="3200" dirty="0">
                <a:solidFill>
                  <a:srgbClr val="17375E"/>
                </a:solidFill>
                <a:latin typeface="Arial"/>
                <a:cs typeface="Arial"/>
              </a:rPr>
              <a:t>about</a:t>
            </a:r>
            <a:r>
              <a:rPr sz="3200" spc="-15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17375E"/>
                </a:solidFill>
                <a:latin typeface="Arial"/>
                <a:cs typeface="Arial"/>
              </a:rPr>
              <a:t>20</a:t>
            </a:r>
            <a:r>
              <a:rPr sz="3200" spc="-13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17375E"/>
                </a:solidFill>
                <a:latin typeface="Arial"/>
                <a:cs typeface="Arial"/>
              </a:rPr>
              <a:t>to</a:t>
            </a:r>
            <a:r>
              <a:rPr sz="3200" spc="-12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20" dirty="0">
                <a:solidFill>
                  <a:srgbClr val="17375E"/>
                </a:solidFill>
                <a:latin typeface="Arial"/>
                <a:cs typeface="Arial"/>
              </a:rPr>
              <a:t>30</a:t>
            </a:r>
            <a:r>
              <a:rPr sz="3200" spc="-13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385" dirty="0">
                <a:solidFill>
                  <a:srgbClr val="17375E"/>
                </a:solidFill>
                <a:latin typeface="Arial"/>
                <a:cs typeface="Arial"/>
              </a:rPr>
              <a:t>%.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3200" spc="-225" dirty="0">
                <a:solidFill>
                  <a:srgbClr val="17375E"/>
                </a:solidFill>
                <a:latin typeface="Arial"/>
                <a:cs typeface="Arial"/>
              </a:rPr>
              <a:t>We</a:t>
            </a:r>
            <a:r>
              <a:rPr sz="3200" spc="-11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00" dirty="0">
                <a:solidFill>
                  <a:srgbClr val="17375E"/>
                </a:solidFill>
                <a:latin typeface="Arial"/>
                <a:cs typeface="Arial"/>
              </a:rPr>
              <a:t>could</a:t>
            </a:r>
            <a:r>
              <a:rPr sz="3200" spc="-12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380" dirty="0">
                <a:solidFill>
                  <a:srgbClr val="17375E"/>
                </a:solidFill>
                <a:latin typeface="Arial"/>
                <a:cs typeface="Arial"/>
              </a:rPr>
              <a:t>see</a:t>
            </a:r>
            <a:r>
              <a:rPr sz="3200" spc="-10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65" dirty="0">
                <a:solidFill>
                  <a:srgbClr val="17375E"/>
                </a:solidFill>
                <a:latin typeface="Arial"/>
                <a:cs typeface="Arial"/>
              </a:rPr>
              <a:t>that</a:t>
            </a:r>
            <a:r>
              <a:rPr sz="3200" spc="-15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20" dirty="0">
                <a:solidFill>
                  <a:srgbClr val="17375E"/>
                </a:solidFill>
                <a:latin typeface="Arial"/>
                <a:cs typeface="Arial"/>
              </a:rPr>
              <a:t>many</a:t>
            </a:r>
            <a:r>
              <a:rPr sz="3200" spc="-10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10" dirty="0">
                <a:solidFill>
                  <a:srgbClr val="17375E"/>
                </a:solidFill>
                <a:latin typeface="Arial"/>
                <a:cs typeface="Arial"/>
              </a:rPr>
              <a:t>people</a:t>
            </a:r>
            <a:r>
              <a:rPr sz="3200" spc="-14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17375E"/>
                </a:solidFill>
                <a:latin typeface="Arial"/>
                <a:cs typeface="Arial"/>
              </a:rPr>
              <a:t>tend</a:t>
            </a:r>
            <a:r>
              <a:rPr sz="3200" spc="-114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17375E"/>
                </a:solidFill>
                <a:latin typeface="Arial"/>
                <a:cs typeface="Arial"/>
              </a:rPr>
              <a:t>to</a:t>
            </a:r>
            <a:r>
              <a:rPr sz="3200" spc="-11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17375E"/>
                </a:solidFill>
                <a:latin typeface="Arial"/>
                <a:cs typeface="Arial"/>
              </a:rPr>
              <a:t>book</a:t>
            </a:r>
            <a:r>
              <a:rPr sz="3200" spc="-10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20" dirty="0">
                <a:solidFill>
                  <a:srgbClr val="17375E"/>
                </a:solidFill>
                <a:latin typeface="Arial"/>
                <a:cs typeface="Arial"/>
              </a:rPr>
              <a:t>their</a:t>
            </a:r>
            <a:r>
              <a:rPr sz="3200" spc="-12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35" dirty="0">
                <a:solidFill>
                  <a:srgbClr val="17375E"/>
                </a:solidFill>
                <a:latin typeface="Arial"/>
                <a:cs typeface="Arial"/>
              </a:rPr>
              <a:t>stay</a:t>
            </a:r>
            <a:r>
              <a:rPr sz="3200" spc="-8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17375E"/>
                </a:solidFill>
                <a:latin typeface="Arial"/>
                <a:cs typeface="Arial"/>
              </a:rPr>
              <a:t>without</a:t>
            </a:r>
            <a:r>
              <a:rPr sz="3200" spc="-11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50" dirty="0">
                <a:solidFill>
                  <a:srgbClr val="17375E"/>
                </a:solidFill>
                <a:latin typeface="Arial"/>
                <a:cs typeface="Arial"/>
              </a:rPr>
              <a:t>paying</a:t>
            </a:r>
            <a:r>
              <a:rPr sz="3200" spc="-13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45" dirty="0">
                <a:solidFill>
                  <a:srgbClr val="17375E"/>
                </a:solidFill>
                <a:latin typeface="Arial"/>
                <a:cs typeface="Arial"/>
              </a:rPr>
              <a:t>any</a:t>
            </a:r>
            <a:r>
              <a:rPr sz="3200" spc="-10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00" dirty="0">
                <a:solidFill>
                  <a:srgbClr val="17375E"/>
                </a:solidFill>
                <a:latin typeface="Arial"/>
                <a:cs typeface="Arial"/>
              </a:rPr>
              <a:t>advance</a:t>
            </a:r>
            <a:r>
              <a:rPr sz="3200" spc="-10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17375E"/>
                </a:solidFill>
                <a:latin typeface="Arial"/>
                <a:cs typeface="Arial"/>
              </a:rPr>
              <a:t>deposit.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3200" spc="-220" dirty="0">
                <a:solidFill>
                  <a:srgbClr val="17375E"/>
                </a:solidFill>
                <a:latin typeface="Arial"/>
                <a:cs typeface="Arial"/>
              </a:rPr>
              <a:t>The</a:t>
            </a:r>
            <a:r>
              <a:rPr sz="3200" spc="-10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30" dirty="0">
                <a:solidFill>
                  <a:srgbClr val="17375E"/>
                </a:solidFill>
                <a:latin typeface="Arial"/>
                <a:cs typeface="Arial"/>
              </a:rPr>
              <a:t>maximum</a:t>
            </a:r>
            <a:r>
              <a:rPr sz="3200" spc="-19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30" dirty="0">
                <a:solidFill>
                  <a:srgbClr val="17375E"/>
                </a:solidFill>
                <a:latin typeface="Arial"/>
                <a:cs typeface="Arial"/>
              </a:rPr>
              <a:t>bookings</a:t>
            </a:r>
            <a:r>
              <a:rPr sz="3200" spc="-9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80" dirty="0">
                <a:solidFill>
                  <a:srgbClr val="17375E"/>
                </a:solidFill>
                <a:latin typeface="Arial"/>
                <a:cs typeface="Arial"/>
              </a:rPr>
              <a:t>have</a:t>
            </a:r>
            <a:r>
              <a:rPr sz="3200" spc="-14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50" dirty="0">
                <a:solidFill>
                  <a:srgbClr val="17375E"/>
                </a:solidFill>
                <a:latin typeface="Arial"/>
                <a:cs typeface="Arial"/>
              </a:rPr>
              <a:t>been</a:t>
            </a:r>
            <a:r>
              <a:rPr sz="3200" spc="-114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95" dirty="0">
                <a:solidFill>
                  <a:srgbClr val="17375E"/>
                </a:solidFill>
                <a:latin typeface="Arial"/>
                <a:cs typeface="Arial"/>
              </a:rPr>
              <a:t>generated</a:t>
            </a:r>
            <a:r>
              <a:rPr sz="3200" spc="-13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17375E"/>
                </a:solidFill>
                <a:latin typeface="Arial"/>
                <a:cs typeface="Arial"/>
              </a:rPr>
              <a:t>from</a:t>
            </a:r>
            <a:r>
              <a:rPr sz="3200" spc="-10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17375E"/>
                </a:solidFill>
                <a:latin typeface="Arial"/>
                <a:cs typeface="Arial"/>
              </a:rPr>
              <a:t>the</a:t>
            </a:r>
            <a:r>
              <a:rPr sz="3200" spc="-11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14" dirty="0">
                <a:solidFill>
                  <a:srgbClr val="17375E"/>
                </a:solidFill>
                <a:latin typeface="Arial"/>
                <a:cs typeface="Arial"/>
              </a:rPr>
              <a:t>Online </a:t>
            </a:r>
            <a:r>
              <a:rPr sz="3200" spc="-190" dirty="0">
                <a:solidFill>
                  <a:srgbClr val="17375E"/>
                </a:solidFill>
                <a:latin typeface="Arial"/>
                <a:cs typeface="Arial"/>
              </a:rPr>
              <a:t>TA</a:t>
            </a:r>
            <a:r>
              <a:rPr sz="3200" spc="-9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35" dirty="0">
                <a:solidFill>
                  <a:srgbClr val="17375E"/>
                </a:solidFill>
                <a:latin typeface="Arial"/>
                <a:cs typeface="Arial"/>
              </a:rPr>
              <a:t>agent</a:t>
            </a:r>
            <a:r>
              <a:rPr sz="3200" spc="-12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17375E"/>
                </a:solidFill>
                <a:latin typeface="Arial"/>
                <a:cs typeface="Arial"/>
              </a:rPr>
              <a:t>segment.</a:t>
            </a:r>
            <a:endParaRPr sz="3200">
              <a:latin typeface="Arial"/>
              <a:cs typeface="Arial"/>
            </a:endParaRPr>
          </a:p>
          <a:p>
            <a:pPr marL="12700" marR="226695">
              <a:lnSpc>
                <a:spcPct val="106900"/>
              </a:lnSpc>
              <a:spcBef>
                <a:spcPts val="10"/>
              </a:spcBef>
            </a:pPr>
            <a:r>
              <a:rPr sz="3200" spc="-225" dirty="0">
                <a:solidFill>
                  <a:srgbClr val="17375E"/>
                </a:solidFill>
                <a:latin typeface="Arial"/>
                <a:cs typeface="Arial"/>
              </a:rPr>
              <a:t>We</a:t>
            </a:r>
            <a:r>
              <a:rPr sz="3200" spc="-11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00" dirty="0">
                <a:solidFill>
                  <a:srgbClr val="17375E"/>
                </a:solidFill>
                <a:latin typeface="Arial"/>
                <a:cs typeface="Arial"/>
              </a:rPr>
              <a:t>could</a:t>
            </a:r>
            <a:r>
              <a:rPr sz="3200" spc="-9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380" dirty="0">
                <a:solidFill>
                  <a:srgbClr val="17375E"/>
                </a:solidFill>
                <a:latin typeface="Arial"/>
                <a:cs typeface="Arial"/>
              </a:rPr>
              <a:t>see</a:t>
            </a:r>
            <a:r>
              <a:rPr sz="3200" spc="-10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65" dirty="0">
                <a:solidFill>
                  <a:srgbClr val="17375E"/>
                </a:solidFill>
                <a:latin typeface="Arial"/>
                <a:cs typeface="Arial"/>
              </a:rPr>
              <a:t>that</a:t>
            </a:r>
            <a:r>
              <a:rPr sz="3200" spc="-8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65" dirty="0">
                <a:solidFill>
                  <a:srgbClr val="17375E"/>
                </a:solidFill>
                <a:latin typeface="Arial"/>
                <a:cs typeface="Arial"/>
              </a:rPr>
              <a:t>there</a:t>
            </a:r>
            <a:r>
              <a:rPr sz="3200" spc="-10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40" dirty="0">
                <a:solidFill>
                  <a:srgbClr val="17375E"/>
                </a:solidFill>
                <a:latin typeface="Arial"/>
                <a:cs typeface="Arial"/>
              </a:rPr>
              <a:t>few</a:t>
            </a:r>
            <a:r>
              <a:rPr sz="3200" spc="-8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40" dirty="0">
                <a:solidFill>
                  <a:srgbClr val="17375E"/>
                </a:solidFill>
                <a:latin typeface="Arial"/>
                <a:cs typeface="Arial"/>
              </a:rPr>
              <a:t>months</a:t>
            </a:r>
            <a:r>
              <a:rPr sz="3200" spc="-8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14" dirty="0">
                <a:solidFill>
                  <a:srgbClr val="17375E"/>
                </a:solidFill>
                <a:latin typeface="Arial"/>
                <a:cs typeface="Arial"/>
              </a:rPr>
              <a:t>where</a:t>
            </a:r>
            <a:r>
              <a:rPr sz="3200" spc="-11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50" dirty="0">
                <a:solidFill>
                  <a:srgbClr val="17375E"/>
                </a:solidFill>
                <a:latin typeface="Arial"/>
                <a:cs typeface="Arial"/>
              </a:rPr>
              <a:t>booking</a:t>
            </a:r>
            <a:r>
              <a:rPr sz="3200" spc="-10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75" dirty="0">
                <a:solidFill>
                  <a:srgbClr val="17375E"/>
                </a:solidFill>
                <a:latin typeface="Arial"/>
                <a:cs typeface="Arial"/>
              </a:rPr>
              <a:t>orders</a:t>
            </a:r>
            <a:r>
              <a:rPr sz="3200" spc="-10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275" dirty="0">
                <a:solidFill>
                  <a:srgbClr val="17375E"/>
                </a:solidFill>
                <a:latin typeface="Arial"/>
                <a:cs typeface="Arial"/>
              </a:rPr>
              <a:t>exceeds</a:t>
            </a:r>
            <a:r>
              <a:rPr sz="3200" spc="-114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409" dirty="0">
                <a:solidFill>
                  <a:srgbClr val="17375E"/>
                </a:solidFill>
                <a:latin typeface="Arial"/>
                <a:cs typeface="Arial"/>
              </a:rPr>
              <a:t>so</a:t>
            </a:r>
            <a:r>
              <a:rPr sz="3200" spc="-8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25" dirty="0">
                <a:solidFill>
                  <a:srgbClr val="17375E"/>
                </a:solidFill>
                <a:latin typeface="Arial"/>
                <a:cs typeface="Arial"/>
              </a:rPr>
              <a:t>much</a:t>
            </a:r>
            <a:r>
              <a:rPr sz="3200" spc="-9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65" dirty="0">
                <a:solidFill>
                  <a:srgbClr val="17375E"/>
                </a:solidFill>
                <a:latin typeface="Arial"/>
                <a:cs typeface="Arial"/>
              </a:rPr>
              <a:t>that</a:t>
            </a:r>
            <a:r>
              <a:rPr sz="3200" spc="-8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00" dirty="0">
                <a:solidFill>
                  <a:srgbClr val="17375E"/>
                </a:solidFill>
                <a:latin typeface="Arial"/>
                <a:cs typeface="Arial"/>
              </a:rPr>
              <a:t>people</a:t>
            </a:r>
            <a:r>
              <a:rPr sz="3200" spc="-12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55" dirty="0">
                <a:solidFill>
                  <a:srgbClr val="17375E"/>
                </a:solidFill>
                <a:latin typeface="Arial"/>
                <a:cs typeface="Arial"/>
              </a:rPr>
              <a:t>need</a:t>
            </a:r>
            <a:r>
              <a:rPr sz="3200" spc="-12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25" dirty="0">
                <a:solidFill>
                  <a:srgbClr val="17375E"/>
                </a:solidFill>
                <a:latin typeface="Arial"/>
                <a:cs typeface="Arial"/>
              </a:rPr>
              <a:t>to </a:t>
            </a:r>
            <a:r>
              <a:rPr sz="3200" dirty="0">
                <a:solidFill>
                  <a:srgbClr val="17375E"/>
                </a:solidFill>
                <a:latin typeface="Arial"/>
                <a:cs typeface="Arial"/>
              </a:rPr>
              <a:t>wait</a:t>
            </a:r>
            <a:r>
              <a:rPr sz="3200" spc="-15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17375E"/>
                </a:solidFill>
                <a:latin typeface="Arial"/>
                <a:cs typeface="Arial"/>
              </a:rPr>
              <a:t>for</a:t>
            </a:r>
            <a:r>
              <a:rPr sz="3200" spc="-10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20" dirty="0">
                <a:solidFill>
                  <a:srgbClr val="17375E"/>
                </a:solidFill>
                <a:latin typeface="Arial"/>
                <a:cs typeface="Arial"/>
              </a:rPr>
              <a:t>their</a:t>
            </a:r>
            <a:r>
              <a:rPr sz="3200" spc="-12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45" dirty="0">
                <a:solidFill>
                  <a:srgbClr val="17375E"/>
                </a:solidFill>
                <a:latin typeface="Arial"/>
                <a:cs typeface="Arial"/>
              </a:rPr>
              <a:t>bookings.</a:t>
            </a:r>
            <a:r>
              <a:rPr sz="3200" spc="-10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14" dirty="0">
                <a:solidFill>
                  <a:srgbClr val="17375E"/>
                </a:solidFill>
                <a:latin typeface="Arial"/>
                <a:cs typeface="Arial"/>
              </a:rPr>
              <a:t>(January</a:t>
            </a:r>
            <a:r>
              <a:rPr sz="3200" spc="-10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17375E"/>
                </a:solidFill>
                <a:latin typeface="Arial"/>
                <a:cs typeface="Arial"/>
              </a:rPr>
              <a:t>and</a:t>
            </a:r>
            <a:r>
              <a:rPr sz="3200" spc="-12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60" dirty="0">
                <a:solidFill>
                  <a:srgbClr val="17375E"/>
                </a:solidFill>
                <a:latin typeface="Arial"/>
                <a:cs typeface="Arial"/>
              </a:rPr>
              <a:t>May</a:t>
            </a:r>
            <a:r>
              <a:rPr sz="3200" spc="-11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25" dirty="0">
                <a:solidFill>
                  <a:srgbClr val="17375E"/>
                </a:solidFill>
                <a:latin typeface="Arial"/>
                <a:cs typeface="Arial"/>
              </a:rPr>
              <a:t>month</a:t>
            </a:r>
            <a:r>
              <a:rPr sz="3200" spc="-10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70" dirty="0">
                <a:solidFill>
                  <a:srgbClr val="17375E"/>
                </a:solidFill>
                <a:latin typeface="Arial"/>
                <a:cs typeface="Arial"/>
              </a:rPr>
              <a:t>experience</a:t>
            </a:r>
            <a:r>
              <a:rPr sz="3200" spc="-14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17375E"/>
                </a:solidFill>
                <a:latin typeface="Arial"/>
                <a:cs typeface="Arial"/>
              </a:rPr>
              <a:t>the</a:t>
            </a:r>
            <a:r>
              <a:rPr sz="3200" spc="-10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55" dirty="0">
                <a:solidFill>
                  <a:srgbClr val="17375E"/>
                </a:solidFill>
                <a:latin typeface="Arial"/>
                <a:cs typeface="Arial"/>
              </a:rPr>
              <a:t>highest</a:t>
            </a:r>
            <a:r>
              <a:rPr sz="3200" spc="-10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17375E"/>
                </a:solidFill>
                <a:latin typeface="Arial"/>
                <a:cs typeface="Arial"/>
              </a:rPr>
              <a:t>waiting</a:t>
            </a:r>
            <a:r>
              <a:rPr sz="3200" spc="-12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17375E"/>
                </a:solidFill>
                <a:latin typeface="Arial"/>
                <a:cs typeface="Arial"/>
              </a:rPr>
              <a:t>list.</a:t>
            </a:r>
            <a:endParaRPr sz="3200">
              <a:latin typeface="Arial"/>
              <a:cs typeface="Arial"/>
            </a:endParaRPr>
          </a:p>
          <a:p>
            <a:pPr marL="12700" marR="220979">
              <a:lnSpc>
                <a:spcPct val="106900"/>
              </a:lnSpc>
              <a:spcBef>
                <a:spcPts val="15"/>
              </a:spcBef>
            </a:pPr>
            <a:r>
              <a:rPr sz="3200" spc="-55" dirty="0">
                <a:solidFill>
                  <a:srgbClr val="17375E"/>
                </a:solidFill>
                <a:latin typeface="Arial"/>
                <a:cs typeface="Arial"/>
              </a:rPr>
              <a:t>Both</a:t>
            </a:r>
            <a:r>
              <a:rPr sz="3200" spc="-17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210" dirty="0">
                <a:solidFill>
                  <a:srgbClr val="17375E"/>
                </a:solidFill>
                <a:latin typeface="Arial"/>
                <a:cs typeface="Arial"/>
              </a:rPr>
              <a:t>these</a:t>
            </a:r>
            <a:r>
              <a:rPr sz="3200" spc="-10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65" dirty="0">
                <a:solidFill>
                  <a:srgbClr val="17375E"/>
                </a:solidFill>
                <a:latin typeface="Arial"/>
                <a:cs typeface="Arial"/>
              </a:rPr>
              <a:t>hotels</a:t>
            </a:r>
            <a:r>
              <a:rPr sz="3200" spc="-9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55" dirty="0">
                <a:solidFill>
                  <a:srgbClr val="17375E"/>
                </a:solidFill>
                <a:latin typeface="Arial"/>
                <a:cs typeface="Arial"/>
              </a:rPr>
              <a:t>receive</a:t>
            </a:r>
            <a:r>
              <a:rPr sz="3200" spc="-12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30" dirty="0">
                <a:solidFill>
                  <a:srgbClr val="17375E"/>
                </a:solidFill>
                <a:latin typeface="Arial"/>
                <a:cs typeface="Arial"/>
              </a:rPr>
              <a:t>bookings</a:t>
            </a:r>
            <a:r>
              <a:rPr sz="3200" spc="-9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17375E"/>
                </a:solidFill>
                <a:latin typeface="Arial"/>
                <a:cs typeface="Arial"/>
              </a:rPr>
              <a:t>from</a:t>
            </a:r>
            <a:r>
              <a:rPr sz="3200" spc="-14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20" dirty="0">
                <a:solidFill>
                  <a:srgbClr val="17375E"/>
                </a:solidFill>
                <a:latin typeface="Arial"/>
                <a:cs typeface="Arial"/>
              </a:rPr>
              <a:t>many</a:t>
            </a:r>
            <a:r>
              <a:rPr sz="3200" spc="-10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55" dirty="0">
                <a:solidFill>
                  <a:srgbClr val="17375E"/>
                </a:solidFill>
                <a:latin typeface="Arial"/>
                <a:cs typeface="Arial"/>
              </a:rPr>
              <a:t>other</a:t>
            </a:r>
            <a:r>
              <a:rPr sz="3200" spc="-10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50" dirty="0">
                <a:solidFill>
                  <a:srgbClr val="17375E"/>
                </a:solidFill>
                <a:latin typeface="Arial"/>
                <a:cs typeface="Arial"/>
              </a:rPr>
              <a:t>countries</a:t>
            </a:r>
            <a:r>
              <a:rPr sz="3200" spc="-8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215" dirty="0">
                <a:solidFill>
                  <a:srgbClr val="17375E"/>
                </a:solidFill>
                <a:latin typeface="Arial"/>
                <a:cs typeface="Arial"/>
              </a:rPr>
              <a:t>also</a:t>
            </a:r>
            <a:r>
              <a:rPr sz="3200" spc="-10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17375E"/>
                </a:solidFill>
                <a:latin typeface="Arial"/>
                <a:cs typeface="Arial"/>
              </a:rPr>
              <a:t>from</a:t>
            </a:r>
            <a:r>
              <a:rPr sz="3200" spc="-10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10" dirty="0">
                <a:solidFill>
                  <a:srgbClr val="17375E"/>
                </a:solidFill>
                <a:latin typeface="Arial"/>
                <a:cs typeface="Arial"/>
              </a:rPr>
              <a:t>which</a:t>
            </a:r>
            <a:r>
              <a:rPr sz="3200" spc="-114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50" dirty="0">
                <a:solidFill>
                  <a:srgbClr val="17375E"/>
                </a:solidFill>
                <a:latin typeface="Arial"/>
                <a:cs typeface="Arial"/>
              </a:rPr>
              <a:t>Portugal,</a:t>
            </a:r>
            <a:r>
              <a:rPr sz="3200" spc="-12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225" dirty="0">
                <a:solidFill>
                  <a:srgbClr val="17375E"/>
                </a:solidFill>
                <a:latin typeface="Arial"/>
                <a:cs typeface="Arial"/>
              </a:rPr>
              <a:t>UK</a:t>
            </a:r>
            <a:r>
              <a:rPr sz="3200" spc="-9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25" dirty="0">
                <a:solidFill>
                  <a:srgbClr val="17375E"/>
                </a:solidFill>
                <a:latin typeface="Arial"/>
                <a:cs typeface="Arial"/>
              </a:rPr>
              <a:t>and </a:t>
            </a:r>
            <a:r>
              <a:rPr sz="3200" spc="-155" dirty="0">
                <a:solidFill>
                  <a:srgbClr val="17375E"/>
                </a:solidFill>
                <a:latin typeface="Arial"/>
                <a:cs typeface="Arial"/>
              </a:rPr>
              <a:t>France</a:t>
            </a:r>
            <a:r>
              <a:rPr sz="3200" spc="-9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70" dirty="0">
                <a:solidFill>
                  <a:srgbClr val="17375E"/>
                </a:solidFill>
                <a:latin typeface="Arial"/>
                <a:cs typeface="Arial"/>
              </a:rPr>
              <a:t>are</a:t>
            </a:r>
            <a:r>
              <a:rPr sz="3200" spc="-13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17375E"/>
                </a:solidFill>
                <a:latin typeface="Arial"/>
                <a:cs typeface="Arial"/>
              </a:rPr>
              <a:t>the</a:t>
            </a:r>
            <a:r>
              <a:rPr sz="3200" spc="-9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17375E"/>
                </a:solidFill>
                <a:latin typeface="Arial"/>
                <a:cs typeface="Arial"/>
              </a:rPr>
              <a:t>top</a:t>
            </a:r>
            <a:r>
              <a:rPr sz="3200" spc="-10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65" dirty="0">
                <a:solidFill>
                  <a:srgbClr val="17375E"/>
                </a:solidFill>
                <a:latin typeface="Arial"/>
                <a:cs typeface="Arial"/>
              </a:rPr>
              <a:t>three</a:t>
            </a:r>
            <a:r>
              <a:rPr sz="3200" spc="-11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spc="-55" dirty="0">
                <a:solidFill>
                  <a:srgbClr val="17375E"/>
                </a:solidFill>
                <a:latin typeface="Arial"/>
                <a:cs typeface="Arial"/>
              </a:rPr>
              <a:t>countries.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2490" y="0"/>
            <a:ext cx="10354310" cy="1999614"/>
            <a:chOff x="222490" y="0"/>
            <a:chExt cx="10354310" cy="199961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2490" y="60874"/>
              <a:ext cx="976913" cy="92522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599" y="67056"/>
              <a:ext cx="914400" cy="8534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4840" y="0"/>
              <a:ext cx="9325356" cy="19994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6359" y="1022603"/>
              <a:ext cx="7862316" cy="16916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371600" y="1037844"/>
              <a:ext cx="7772400" cy="79375"/>
            </a:xfrm>
            <a:custGeom>
              <a:avLst/>
              <a:gdLst/>
              <a:ahLst/>
              <a:cxnLst/>
              <a:rect l="l" t="t" r="r" b="b"/>
              <a:pathLst>
                <a:path w="7772400" h="79375">
                  <a:moveTo>
                    <a:pt x="7772400" y="0"/>
                  </a:moveTo>
                  <a:lnTo>
                    <a:pt x="0" y="0"/>
                  </a:lnTo>
                  <a:lnTo>
                    <a:pt x="0" y="79248"/>
                  </a:lnTo>
                  <a:lnTo>
                    <a:pt x="7772400" y="79248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97468" y="0"/>
              <a:ext cx="1879092" cy="1999488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358900" y="-333044"/>
            <a:ext cx="842454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spc="-735" dirty="0">
                <a:latin typeface="Times New Roman"/>
                <a:cs typeface="Times New Roman"/>
              </a:rPr>
              <a:t>SUGGESTIONS</a:t>
            </a:r>
            <a:r>
              <a:rPr sz="9600" dirty="0">
                <a:latin typeface="Times New Roman"/>
                <a:cs typeface="Times New Roman"/>
              </a:rPr>
              <a:t> </a:t>
            </a:r>
            <a:r>
              <a:rPr sz="9600" spc="-690" dirty="0">
                <a:latin typeface="Times New Roman"/>
                <a:cs typeface="Times New Roman"/>
              </a:rPr>
              <a:t>:</a:t>
            </a:r>
            <a:endParaRPr sz="960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371600" y="1368552"/>
            <a:ext cx="16916400" cy="8918575"/>
            <a:chOff x="1371600" y="1368552"/>
            <a:chExt cx="16916400" cy="8918575"/>
          </a:xfrm>
        </p:grpSpPr>
        <p:sp>
          <p:nvSpPr>
            <p:cNvPr id="11" name="object 11"/>
            <p:cNvSpPr/>
            <p:nvPr/>
          </p:nvSpPr>
          <p:spPr>
            <a:xfrm>
              <a:off x="1371600" y="1485900"/>
              <a:ext cx="16916400" cy="8801100"/>
            </a:xfrm>
            <a:custGeom>
              <a:avLst/>
              <a:gdLst/>
              <a:ahLst/>
              <a:cxnLst/>
              <a:rect l="l" t="t" r="r" b="b"/>
              <a:pathLst>
                <a:path w="16916400" h="8801100">
                  <a:moveTo>
                    <a:pt x="16916400" y="8801096"/>
                  </a:moveTo>
                  <a:lnTo>
                    <a:pt x="16916400" y="0"/>
                  </a:lnTo>
                  <a:lnTo>
                    <a:pt x="0" y="0"/>
                  </a:lnTo>
                  <a:lnTo>
                    <a:pt x="0" y="8801096"/>
                  </a:lnTo>
                  <a:lnTo>
                    <a:pt x="16916400" y="8801096"/>
                  </a:lnTo>
                  <a:close/>
                </a:path>
              </a:pathLst>
            </a:custGeom>
            <a:solidFill>
              <a:srgbClr val="819D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2372" y="1679460"/>
              <a:ext cx="500634" cy="44728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3039" y="1690116"/>
              <a:ext cx="445008" cy="39166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88591" y="1368552"/>
              <a:ext cx="3025902" cy="122910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53896" y="7851660"/>
              <a:ext cx="468629" cy="36955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63039" y="7860792"/>
              <a:ext cx="419099" cy="32003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51075" y="7586472"/>
              <a:ext cx="2547366" cy="100965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450339" y="1435194"/>
            <a:ext cx="16341090" cy="860869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584200">
              <a:lnSpc>
                <a:spcPct val="100000"/>
              </a:lnSpc>
              <a:spcBef>
                <a:spcPts val="595"/>
              </a:spcBef>
            </a:pPr>
            <a:r>
              <a:rPr sz="4400" b="1" spc="-500" dirty="0">
                <a:solidFill>
                  <a:srgbClr val="17375E"/>
                </a:solidFill>
                <a:latin typeface="Times New Roman"/>
                <a:cs typeface="Times New Roman"/>
              </a:rPr>
              <a:t>Resort</a:t>
            </a:r>
            <a:r>
              <a:rPr sz="4400" b="1" spc="-254" dirty="0">
                <a:solidFill>
                  <a:srgbClr val="17375E"/>
                </a:solidFill>
                <a:latin typeface="Times New Roman"/>
                <a:cs typeface="Times New Roman"/>
              </a:rPr>
              <a:t> </a:t>
            </a:r>
            <a:r>
              <a:rPr sz="4400" b="1" spc="-525" dirty="0">
                <a:solidFill>
                  <a:srgbClr val="17375E"/>
                </a:solidFill>
                <a:latin typeface="Times New Roman"/>
                <a:cs typeface="Times New Roman"/>
              </a:rPr>
              <a:t>Hotel</a:t>
            </a:r>
            <a:endParaRPr sz="4400">
              <a:latin typeface="Times New Roman"/>
              <a:cs typeface="Times New Roman"/>
            </a:endParaRPr>
          </a:p>
          <a:p>
            <a:pPr marL="355600" marR="5080" indent="-343535">
              <a:lnSpc>
                <a:spcPct val="107000"/>
              </a:lnSpc>
              <a:spcBef>
                <a:spcPts val="100"/>
              </a:spcBef>
              <a:buFont typeface="Symbol"/>
              <a:buChar char=""/>
              <a:tabLst>
                <a:tab pos="355600" algn="l"/>
              </a:tabLst>
            </a:pPr>
            <a:r>
              <a:rPr sz="3600" dirty="0">
                <a:latin typeface="Trebuchet MS"/>
                <a:cs typeface="Trebuchet MS"/>
              </a:rPr>
              <a:t>As</a:t>
            </a:r>
            <a:r>
              <a:rPr sz="3600" spc="-135" dirty="0">
                <a:latin typeface="Trebuchet MS"/>
                <a:cs typeface="Trebuchet MS"/>
              </a:rPr>
              <a:t> </a:t>
            </a:r>
            <a:r>
              <a:rPr sz="3600" spc="-220" dirty="0">
                <a:latin typeface="Trebuchet MS"/>
                <a:cs typeface="Trebuchet MS"/>
              </a:rPr>
              <a:t>we</a:t>
            </a:r>
            <a:r>
              <a:rPr sz="3600" spc="-50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can</a:t>
            </a:r>
            <a:r>
              <a:rPr sz="3600" spc="-90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see</a:t>
            </a:r>
            <a:r>
              <a:rPr sz="3600" spc="-100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Resort</a:t>
            </a:r>
            <a:r>
              <a:rPr sz="3600" spc="-85" dirty="0">
                <a:latin typeface="Trebuchet MS"/>
                <a:cs typeface="Trebuchet MS"/>
              </a:rPr>
              <a:t> </a:t>
            </a:r>
            <a:r>
              <a:rPr sz="3600" spc="-70" dirty="0">
                <a:latin typeface="Trebuchet MS"/>
                <a:cs typeface="Trebuchet MS"/>
              </a:rPr>
              <a:t>hotel</a:t>
            </a:r>
            <a:r>
              <a:rPr sz="3600" spc="-85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not</a:t>
            </a:r>
            <a:r>
              <a:rPr sz="3600" spc="-95" dirty="0">
                <a:latin typeface="Trebuchet MS"/>
                <a:cs typeface="Trebuchet MS"/>
              </a:rPr>
              <a:t> </a:t>
            </a:r>
            <a:r>
              <a:rPr sz="3600" spc="-10" dirty="0">
                <a:latin typeface="Trebuchet MS"/>
                <a:cs typeface="Trebuchet MS"/>
              </a:rPr>
              <a:t>contributing</a:t>
            </a:r>
            <a:r>
              <a:rPr sz="3600" spc="-75" dirty="0">
                <a:latin typeface="Trebuchet MS"/>
                <a:cs typeface="Trebuchet MS"/>
              </a:rPr>
              <a:t> </a:t>
            </a:r>
            <a:r>
              <a:rPr sz="3600" spc="-10" dirty="0">
                <a:latin typeface="Trebuchet MS"/>
                <a:cs typeface="Trebuchet MS"/>
              </a:rPr>
              <a:t>towards</a:t>
            </a:r>
            <a:r>
              <a:rPr sz="3600" spc="-95" dirty="0">
                <a:latin typeface="Trebuchet MS"/>
                <a:cs typeface="Trebuchet MS"/>
              </a:rPr>
              <a:t> </a:t>
            </a:r>
            <a:r>
              <a:rPr sz="3600" spc="-55" dirty="0">
                <a:latin typeface="Trebuchet MS"/>
                <a:cs typeface="Trebuchet MS"/>
              </a:rPr>
              <a:t>the</a:t>
            </a:r>
            <a:r>
              <a:rPr sz="3600" spc="-85" dirty="0">
                <a:latin typeface="Trebuchet MS"/>
                <a:cs typeface="Trebuchet MS"/>
              </a:rPr>
              <a:t> </a:t>
            </a:r>
            <a:r>
              <a:rPr sz="3600" spc="65" dirty="0">
                <a:latin typeface="Trebuchet MS"/>
                <a:cs typeface="Trebuchet MS"/>
              </a:rPr>
              <a:t>business</a:t>
            </a:r>
            <a:r>
              <a:rPr sz="3600" spc="-80" dirty="0">
                <a:latin typeface="Trebuchet MS"/>
                <a:cs typeface="Trebuchet MS"/>
              </a:rPr>
              <a:t> </a:t>
            </a:r>
            <a:r>
              <a:rPr sz="3600" spc="130" dirty="0">
                <a:latin typeface="Trebuchet MS"/>
                <a:cs typeface="Trebuchet MS"/>
              </a:rPr>
              <a:t>as</a:t>
            </a:r>
            <a:r>
              <a:rPr sz="3600" spc="-100" dirty="0">
                <a:latin typeface="Trebuchet MS"/>
                <a:cs typeface="Trebuchet MS"/>
              </a:rPr>
              <a:t> </a:t>
            </a:r>
            <a:r>
              <a:rPr sz="3600" spc="-10" dirty="0">
                <a:latin typeface="Trebuchet MS"/>
                <a:cs typeface="Trebuchet MS"/>
              </a:rPr>
              <a:t>compared to</a:t>
            </a:r>
            <a:r>
              <a:rPr sz="3600" spc="-125" dirty="0">
                <a:latin typeface="Trebuchet MS"/>
                <a:cs typeface="Trebuchet MS"/>
              </a:rPr>
              <a:t> </a:t>
            </a:r>
            <a:r>
              <a:rPr sz="3600" spc="-75" dirty="0">
                <a:latin typeface="Trebuchet MS"/>
                <a:cs typeface="Trebuchet MS"/>
              </a:rPr>
              <a:t>that</a:t>
            </a:r>
            <a:r>
              <a:rPr sz="3600" spc="-120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of</a:t>
            </a:r>
            <a:r>
              <a:rPr sz="3600" spc="-95" dirty="0">
                <a:latin typeface="Trebuchet MS"/>
                <a:cs typeface="Trebuchet MS"/>
              </a:rPr>
              <a:t> </a:t>
            </a:r>
            <a:r>
              <a:rPr sz="3600" spc="-70" dirty="0">
                <a:latin typeface="Trebuchet MS"/>
                <a:cs typeface="Trebuchet MS"/>
              </a:rPr>
              <a:t>City</a:t>
            </a:r>
            <a:r>
              <a:rPr sz="3600" spc="-105" dirty="0">
                <a:latin typeface="Trebuchet MS"/>
                <a:cs typeface="Trebuchet MS"/>
              </a:rPr>
              <a:t> </a:t>
            </a:r>
            <a:r>
              <a:rPr sz="3600" spc="-110" dirty="0">
                <a:latin typeface="Trebuchet MS"/>
                <a:cs typeface="Trebuchet MS"/>
              </a:rPr>
              <a:t>hotel,</a:t>
            </a:r>
            <a:r>
              <a:rPr sz="3600" spc="-105" dirty="0">
                <a:latin typeface="Trebuchet MS"/>
                <a:cs typeface="Trebuchet MS"/>
              </a:rPr>
              <a:t> </a:t>
            </a:r>
            <a:r>
              <a:rPr sz="3600" spc="-200" dirty="0">
                <a:latin typeface="Trebuchet MS"/>
                <a:cs typeface="Trebuchet MS"/>
              </a:rPr>
              <a:t>we</a:t>
            </a:r>
            <a:r>
              <a:rPr sz="3600" spc="-70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can</a:t>
            </a:r>
            <a:r>
              <a:rPr sz="3600" spc="-114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make</a:t>
            </a:r>
            <a:r>
              <a:rPr sz="3600" spc="-100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some</a:t>
            </a:r>
            <a:r>
              <a:rPr sz="3600" spc="-100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changes</a:t>
            </a:r>
            <a:r>
              <a:rPr sz="3600" spc="-135" dirty="0">
                <a:latin typeface="Trebuchet MS"/>
                <a:cs typeface="Trebuchet MS"/>
              </a:rPr>
              <a:t> </a:t>
            </a:r>
            <a:r>
              <a:rPr sz="3600" spc="65" dirty="0">
                <a:latin typeface="Trebuchet MS"/>
                <a:cs typeface="Trebuchet MS"/>
              </a:rPr>
              <a:t>or</a:t>
            </a:r>
            <a:r>
              <a:rPr sz="3600" spc="-95" dirty="0">
                <a:latin typeface="Trebuchet MS"/>
                <a:cs typeface="Trebuchet MS"/>
              </a:rPr>
              <a:t> </a:t>
            </a:r>
            <a:r>
              <a:rPr sz="3600" spc="-85" dirty="0">
                <a:latin typeface="Trebuchet MS"/>
                <a:cs typeface="Trebuchet MS"/>
              </a:rPr>
              <a:t>implement</a:t>
            </a:r>
            <a:r>
              <a:rPr sz="3600" spc="-100" dirty="0">
                <a:latin typeface="Trebuchet MS"/>
                <a:cs typeface="Trebuchet MS"/>
              </a:rPr>
              <a:t> </a:t>
            </a:r>
            <a:r>
              <a:rPr sz="3600" spc="-65" dirty="0">
                <a:latin typeface="Trebuchet MS"/>
                <a:cs typeface="Trebuchet MS"/>
              </a:rPr>
              <a:t>the</a:t>
            </a:r>
            <a:r>
              <a:rPr sz="3600" spc="-105" dirty="0">
                <a:latin typeface="Trebuchet MS"/>
                <a:cs typeface="Trebuchet MS"/>
              </a:rPr>
              <a:t> </a:t>
            </a:r>
            <a:r>
              <a:rPr sz="3600" spc="-10" dirty="0">
                <a:latin typeface="Trebuchet MS"/>
                <a:cs typeface="Trebuchet MS"/>
              </a:rPr>
              <a:t>operational </a:t>
            </a:r>
            <a:r>
              <a:rPr sz="3600" dirty="0">
                <a:latin typeface="Trebuchet MS"/>
                <a:cs typeface="Trebuchet MS"/>
              </a:rPr>
              <a:t>strategies</a:t>
            </a:r>
            <a:r>
              <a:rPr sz="3600" spc="-165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used</a:t>
            </a:r>
            <a:r>
              <a:rPr sz="3600" spc="-145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by</a:t>
            </a:r>
            <a:r>
              <a:rPr sz="3600" spc="-155" dirty="0">
                <a:latin typeface="Trebuchet MS"/>
                <a:cs typeface="Trebuchet MS"/>
              </a:rPr>
              <a:t> </a:t>
            </a:r>
            <a:r>
              <a:rPr sz="3600" spc="-70" dirty="0">
                <a:latin typeface="Trebuchet MS"/>
                <a:cs typeface="Trebuchet MS"/>
              </a:rPr>
              <a:t>City</a:t>
            </a:r>
            <a:r>
              <a:rPr sz="3600" spc="-145" dirty="0">
                <a:latin typeface="Trebuchet MS"/>
                <a:cs typeface="Trebuchet MS"/>
              </a:rPr>
              <a:t> </a:t>
            </a:r>
            <a:r>
              <a:rPr sz="3600" spc="-10" dirty="0">
                <a:latin typeface="Trebuchet MS"/>
                <a:cs typeface="Trebuchet MS"/>
              </a:rPr>
              <a:t>Hotel.</a:t>
            </a:r>
            <a:endParaRPr sz="3600">
              <a:latin typeface="Trebuchet MS"/>
              <a:cs typeface="Trebuchet MS"/>
            </a:endParaRPr>
          </a:p>
          <a:p>
            <a:pPr marL="355600" marR="316865" indent="-343535">
              <a:lnSpc>
                <a:spcPts val="4630"/>
              </a:lnSpc>
              <a:spcBef>
                <a:spcPts val="200"/>
              </a:spcBef>
              <a:buFont typeface="Symbol"/>
              <a:buChar char=""/>
              <a:tabLst>
                <a:tab pos="355600" algn="l"/>
              </a:tabLst>
            </a:pPr>
            <a:r>
              <a:rPr sz="3600" spc="-190" dirty="0">
                <a:latin typeface="Trebuchet MS"/>
                <a:cs typeface="Trebuchet MS"/>
              </a:rPr>
              <a:t>We</a:t>
            </a:r>
            <a:r>
              <a:rPr sz="3600" spc="-75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Can</a:t>
            </a:r>
            <a:r>
              <a:rPr sz="3600" spc="-75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work</a:t>
            </a:r>
            <a:r>
              <a:rPr sz="3600" spc="-75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on</a:t>
            </a:r>
            <a:r>
              <a:rPr sz="3600" spc="-80" dirty="0">
                <a:latin typeface="Trebuchet MS"/>
                <a:cs typeface="Trebuchet MS"/>
              </a:rPr>
              <a:t> </a:t>
            </a:r>
            <a:r>
              <a:rPr sz="3600" spc="-70" dirty="0">
                <a:latin typeface="Trebuchet MS"/>
                <a:cs typeface="Trebuchet MS"/>
              </a:rPr>
              <a:t>the</a:t>
            </a:r>
            <a:r>
              <a:rPr sz="3600" spc="-85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advertising</a:t>
            </a:r>
            <a:r>
              <a:rPr sz="3600" spc="-85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and</a:t>
            </a:r>
            <a:r>
              <a:rPr sz="3600" spc="-85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branding</a:t>
            </a:r>
            <a:r>
              <a:rPr sz="3600" spc="-90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part</a:t>
            </a:r>
            <a:r>
              <a:rPr sz="3600" spc="-80" dirty="0">
                <a:latin typeface="Trebuchet MS"/>
                <a:cs typeface="Trebuchet MS"/>
              </a:rPr>
              <a:t> </a:t>
            </a:r>
            <a:r>
              <a:rPr sz="3600" spc="-10" dirty="0">
                <a:latin typeface="Trebuchet MS"/>
                <a:cs typeface="Trebuchet MS"/>
              </a:rPr>
              <a:t>to</a:t>
            </a:r>
            <a:r>
              <a:rPr sz="3600" spc="-70" dirty="0">
                <a:latin typeface="Trebuchet MS"/>
                <a:cs typeface="Trebuchet MS"/>
              </a:rPr>
              <a:t> </a:t>
            </a:r>
            <a:r>
              <a:rPr sz="3600" spc="-80" dirty="0">
                <a:latin typeface="Trebuchet MS"/>
                <a:cs typeface="Trebuchet MS"/>
              </a:rPr>
              <a:t>attract</a:t>
            </a:r>
            <a:r>
              <a:rPr sz="3600" spc="-105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more</a:t>
            </a:r>
            <a:r>
              <a:rPr sz="3600" spc="-55" dirty="0">
                <a:latin typeface="Trebuchet MS"/>
                <a:cs typeface="Trebuchet MS"/>
              </a:rPr>
              <a:t> </a:t>
            </a:r>
            <a:r>
              <a:rPr sz="3600" spc="-10" dirty="0">
                <a:latin typeface="Trebuchet MS"/>
                <a:cs typeface="Trebuchet MS"/>
              </a:rPr>
              <a:t>customers towards</a:t>
            </a:r>
            <a:r>
              <a:rPr sz="3600" spc="-105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Resort</a:t>
            </a:r>
            <a:r>
              <a:rPr sz="3600" spc="-85" dirty="0">
                <a:latin typeface="Trebuchet MS"/>
                <a:cs typeface="Trebuchet MS"/>
              </a:rPr>
              <a:t> </a:t>
            </a:r>
            <a:r>
              <a:rPr sz="3600" spc="-10" dirty="0">
                <a:latin typeface="Trebuchet MS"/>
                <a:cs typeface="Trebuchet MS"/>
              </a:rPr>
              <a:t>hotel.</a:t>
            </a:r>
            <a:endParaRPr sz="3600">
              <a:latin typeface="Trebuchet MS"/>
              <a:cs typeface="Trebuchet MS"/>
            </a:endParaRPr>
          </a:p>
          <a:p>
            <a:pPr marL="355600" marR="170815" indent="-343535">
              <a:lnSpc>
                <a:spcPts val="4620"/>
              </a:lnSpc>
              <a:buFont typeface="Symbol"/>
              <a:buChar char=""/>
              <a:tabLst>
                <a:tab pos="355600" algn="l"/>
              </a:tabLst>
            </a:pPr>
            <a:r>
              <a:rPr sz="3600" spc="-190" dirty="0">
                <a:latin typeface="Trebuchet MS"/>
                <a:cs typeface="Trebuchet MS"/>
              </a:rPr>
              <a:t>We</a:t>
            </a:r>
            <a:r>
              <a:rPr sz="3600" spc="-85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can</a:t>
            </a:r>
            <a:r>
              <a:rPr sz="3600" spc="-110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add</a:t>
            </a:r>
            <a:r>
              <a:rPr sz="3600" spc="-125" dirty="0">
                <a:latin typeface="Trebuchet MS"/>
                <a:cs typeface="Trebuchet MS"/>
              </a:rPr>
              <a:t> </a:t>
            </a:r>
            <a:r>
              <a:rPr sz="3600" spc="65" dirty="0">
                <a:latin typeface="Trebuchet MS"/>
                <a:cs typeface="Trebuchet MS"/>
              </a:rPr>
              <a:t>or</a:t>
            </a:r>
            <a:r>
              <a:rPr sz="3600" spc="-90" dirty="0">
                <a:latin typeface="Trebuchet MS"/>
                <a:cs typeface="Trebuchet MS"/>
              </a:rPr>
              <a:t> </a:t>
            </a:r>
            <a:r>
              <a:rPr sz="3600" spc="-10" dirty="0">
                <a:latin typeface="Trebuchet MS"/>
                <a:cs typeface="Trebuchet MS"/>
              </a:rPr>
              <a:t>enhance</a:t>
            </a:r>
            <a:r>
              <a:rPr sz="3600" spc="-114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more</a:t>
            </a:r>
            <a:r>
              <a:rPr sz="3600" spc="-85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niche</a:t>
            </a:r>
            <a:r>
              <a:rPr sz="3600" spc="-110" dirty="0">
                <a:latin typeface="Trebuchet MS"/>
                <a:cs typeface="Trebuchet MS"/>
              </a:rPr>
              <a:t> </a:t>
            </a:r>
            <a:r>
              <a:rPr sz="3600" spc="-60" dirty="0">
                <a:latin typeface="Trebuchet MS"/>
                <a:cs typeface="Trebuchet MS"/>
              </a:rPr>
              <a:t>activities</a:t>
            </a:r>
            <a:r>
              <a:rPr sz="3600" spc="-90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and</a:t>
            </a:r>
            <a:r>
              <a:rPr sz="3600" spc="-110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infrastructure</a:t>
            </a:r>
            <a:r>
              <a:rPr sz="3600" spc="-90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and</a:t>
            </a:r>
            <a:r>
              <a:rPr sz="3600" spc="-105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at</a:t>
            </a:r>
            <a:r>
              <a:rPr sz="3600" spc="-95" dirty="0">
                <a:latin typeface="Trebuchet MS"/>
                <a:cs typeface="Trebuchet MS"/>
              </a:rPr>
              <a:t> </a:t>
            </a:r>
            <a:r>
              <a:rPr sz="3600" spc="-10" dirty="0">
                <a:latin typeface="Trebuchet MS"/>
                <a:cs typeface="Trebuchet MS"/>
              </a:rPr>
              <a:t>Resort </a:t>
            </a:r>
            <a:r>
              <a:rPr sz="3600" spc="-75" dirty="0">
                <a:latin typeface="Trebuchet MS"/>
                <a:cs typeface="Trebuchet MS"/>
              </a:rPr>
              <a:t>Hotel</a:t>
            </a:r>
            <a:r>
              <a:rPr sz="3600" spc="-120" dirty="0">
                <a:latin typeface="Trebuchet MS"/>
                <a:cs typeface="Trebuchet MS"/>
              </a:rPr>
              <a:t> </a:t>
            </a:r>
            <a:r>
              <a:rPr sz="3600" spc="-20" dirty="0">
                <a:latin typeface="Trebuchet MS"/>
                <a:cs typeface="Trebuchet MS"/>
              </a:rPr>
              <a:t>which</a:t>
            </a:r>
            <a:r>
              <a:rPr sz="3600" spc="-135" dirty="0">
                <a:latin typeface="Trebuchet MS"/>
                <a:cs typeface="Trebuchet MS"/>
              </a:rPr>
              <a:t> </a:t>
            </a:r>
            <a:r>
              <a:rPr sz="3600" spc="-10" dirty="0">
                <a:latin typeface="Trebuchet MS"/>
                <a:cs typeface="Trebuchet MS"/>
              </a:rPr>
              <a:t>creates</a:t>
            </a:r>
            <a:r>
              <a:rPr sz="3600" spc="-130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an</a:t>
            </a:r>
            <a:r>
              <a:rPr sz="3600" spc="-120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amazing</a:t>
            </a:r>
            <a:r>
              <a:rPr sz="3600" spc="-130" dirty="0">
                <a:latin typeface="Trebuchet MS"/>
                <a:cs typeface="Trebuchet MS"/>
              </a:rPr>
              <a:t> </a:t>
            </a:r>
            <a:r>
              <a:rPr sz="3600" spc="-50" dirty="0">
                <a:latin typeface="Trebuchet MS"/>
                <a:cs typeface="Trebuchet MS"/>
              </a:rPr>
              <a:t>experience</a:t>
            </a:r>
            <a:r>
              <a:rPr sz="3600" spc="-114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for</a:t>
            </a:r>
            <a:r>
              <a:rPr sz="3600" spc="-130" dirty="0">
                <a:latin typeface="Trebuchet MS"/>
                <a:cs typeface="Trebuchet MS"/>
              </a:rPr>
              <a:t> </a:t>
            </a:r>
            <a:r>
              <a:rPr sz="3600" spc="-55" dirty="0">
                <a:latin typeface="Trebuchet MS"/>
                <a:cs typeface="Trebuchet MS"/>
              </a:rPr>
              <a:t>the</a:t>
            </a:r>
            <a:r>
              <a:rPr sz="3600" spc="-114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customers</a:t>
            </a:r>
            <a:r>
              <a:rPr sz="3600" spc="-110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and</a:t>
            </a:r>
            <a:r>
              <a:rPr sz="3600" spc="-135" dirty="0">
                <a:latin typeface="Trebuchet MS"/>
                <a:cs typeface="Trebuchet MS"/>
              </a:rPr>
              <a:t> </a:t>
            </a:r>
            <a:r>
              <a:rPr sz="3600" spc="-20" dirty="0">
                <a:latin typeface="Trebuchet MS"/>
                <a:cs typeface="Trebuchet MS"/>
              </a:rPr>
              <a:t>which</a:t>
            </a:r>
            <a:r>
              <a:rPr sz="3600" spc="-130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at</a:t>
            </a:r>
            <a:r>
              <a:rPr sz="3600" spc="-114" dirty="0">
                <a:latin typeface="Trebuchet MS"/>
                <a:cs typeface="Trebuchet MS"/>
              </a:rPr>
              <a:t> </a:t>
            </a:r>
            <a:r>
              <a:rPr sz="3600" spc="-50" dirty="0">
                <a:latin typeface="Trebuchet MS"/>
                <a:cs typeface="Trebuchet MS"/>
              </a:rPr>
              <a:t>a </a:t>
            </a:r>
            <a:r>
              <a:rPr sz="3600" spc="-60" dirty="0">
                <a:latin typeface="Trebuchet MS"/>
                <a:cs typeface="Trebuchet MS"/>
              </a:rPr>
              <a:t>whole</a:t>
            </a:r>
            <a:r>
              <a:rPr sz="3600" spc="-135" dirty="0">
                <a:latin typeface="Trebuchet MS"/>
                <a:cs typeface="Trebuchet MS"/>
              </a:rPr>
              <a:t> </a:t>
            </a:r>
            <a:r>
              <a:rPr sz="3600" spc="-75" dirty="0">
                <a:latin typeface="Trebuchet MS"/>
                <a:cs typeface="Trebuchet MS"/>
              </a:rPr>
              <a:t>will</a:t>
            </a:r>
            <a:r>
              <a:rPr sz="3600" spc="-140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increase</a:t>
            </a:r>
            <a:r>
              <a:rPr sz="3600" spc="-160" dirty="0">
                <a:latin typeface="Trebuchet MS"/>
                <a:cs typeface="Trebuchet MS"/>
              </a:rPr>
              <a:t> </a:t>
            </a:r>
            <a:r>
              <a:rPr sz="3600" spc="-55" dirty="0">
                <a:latin typeface="Trebuchet MS"/>
                <a:cs typeface="Trebuchet MS"/>
              </a:rPr>
              <a:t>the</a:t>
            </a:r>
            <a:r>
              <a:rPr sz="3600" spc="-135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revenue/business</a:t>
            </a:r>
            <a:r>
              <a:rPr sz="3600" spc="-120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for</a:t>
            </a:r>
            <a:r>
              <a:rPr sz="3600" spc="-130" dirty="0">
                <a:latin typeface="Trebuchet MS"/>
                <a:cs typeface="Trebuchet MS"/>
              </a:rPr>
              <a:t> </a:t>
            </a:r>
            <a:r>
              <a:rPr sz="3600" spc="-10" dirty="0">
                <a:latin typeface="Trebuchet MS"/>
                <a:cs typeface="Trebuchet MS"/>
              </a:rPr>
              <a:t>them.</a:t>
            </a:r>
            <a:endParaRPr sz="3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145"/>
              </a:spcBef>
              <a:buFont typeface="Symbol"/>
              <a:buChar char=""/>
            </a:pPr>
            <a:endParaRPr sz="3600">
              <a:latin typeface="Trebuchet MS"/>
              <a:cs typeface="Trebuchet MS"/>
            </a:endParaRPr>
          </a:p>
          <a:p>
            <a:pPr marL="584200">
              <a:lnSpc>
                <a:spcPct val="100000"/>
              </a:lnSpc>
            </a:pPr>
            <a:r>
              <a:rPr sz="3600" b="1" spc="90" dirty="0">
                <a:solidFill>
                  <a:srgbClr val="17375E"/>
                </a:solidFill>
                <a:latin typeface="Liberation Sans Narrow"/>
                <a:cs typeface="Liberation Sans Narrow"/>
              </a:rPr>
              <a:t>City</a:t>
            </a:r>
            <a:r>
              <a:rPr sz="3600" b="1" spc="225" dirty="0">
                <a:solidFill>
                  <a:srgbClr val="17375E"/>
                </a:solidFill>
                <a:latin typeface="Liberation Sans Narrow"/>
                <a:cs typeface="Liberation Sans Narrow"/>
              </a:rPr>
              <a:t> </a:t>
            </a:r>
            <a:r>
              <a:rPr sz="3600" b="1" spc="160" dirty="0">
                <a:solidFill>
                  <a:srgbClr val="17375E"/>
                </a:solidFill>
                <a:latin typeface="Liberation Sans Narrow"/>
                <a:cs typeface="Liberation Sans Narrow"/>
              </a:rPr>
              <a:t>Hotel</a:t>
            </a:r>
            <a:endParaRPr sz="3600">
              <a:latin typeface="Liberation Sans Narrow"/>
              <a:cs typeface="Liberation Sans Narrow"/>
            </a:endParaRPr>
          </a:p>
          <a:p>
            <a:pPr marL="355600" marR="821055" indent="-343535">
              <a:lnSpc>
                <a:spcPct val="106900"/>
              </a:lnSpc>
              <a:spcBef>
                <a:spcPts val="5"/>
              </a:spcBef>
              <a:buFont typeface="Symbol"/>
              <a:buChar char=""/>
              <a:tabLst>
                <a:tab pos="355600" algn="l"/>
              </a:tabLst>
            </a:pPr>
            <a:r>
              <a:rPr sz="3600" spc="-70" dirty="0">
                <a:latin typeface="Trebuchet MS"/>
                <a:cs typeface="Trebuchet MS"/>
              </a:rPr>
              <a:t>City</a:t>
            </a:r>
            <a:r>
              <a:rPr sz="3600" spc="-170" dirty="0">
                <a:latin typeface="Trebuchet MS"/>
                <a:cs typeface="Trebuchet MS"/>
              </a:rPr>
              <a:t> </a:t>
            </a:r>
            <a:r>
              <a:rPr sz="3600" spc="-70" dirty="0">
                <a:latin typeface="Trebuchet MS"/>
                <a:cs typeface="Trebuchet MS"/>
              </a:rPr>
              <a:t>hotel</a:t>
            </a:r>
            <a:r>
              <a:rPr sz="3600" spc="-145" dirty="0">
                <a:latin typeface="Trebuchet MS"/>
                <a:cs typeface="Trebuchet MS"/>
              </a:rPr>
              <a:t> </a:t>
            </a:r>
            <a:r>
              <a:rPr sz="3600" spc="105" dirty="0">
                <a:latin typeface="Trebuchet MS"/>
                <a:cs typeface="Trebuchet MS"/>
              </a:rPr>
              <a:t>is</a:t>
            </a:r>
            <a:r>
              <a:rPr sz="3600" spc="-150" dirty="0">
                <a:latin typeface="Trebuchet MS"/>
                <a:cs typeface="Trebuchet MS"/>
              </a:rPr>
              <a:t> </a:t>
            </a:r>
            <a:r>
              <a:rPr sz="3600" spc="-10" dirty="0">
                <a:latin typeface="Trebuchet MS"/>
                <a:cs typeface="Trebuchet MS"/>
              </a:rPr>
              <a:t>contributing</a:t>
            </a:r>
            <a:r>
              <a:rPr sz="3600" spc="-135" dirty="0">
                <a:latin typeface="Trebuchet MS"/>
                <a:cs typeface="Trebuchet MS"/>
              </a:rPr>
              <a:t> </a:t>
            </a:r>
            <a:r>
              <a:rPr sz="3600" spc="-40" dirty="0">
                <a:latin typeface="Trebuchet MS"/>
                <a:cs typeface="Trebuchet MS"/>
              </a:rPr>
              <a:t>quiet</a:t>
            </a:r>
            <a:r>
              <a:rPr sz="3600" spc="-140" dirty="0">
                <a:latin typeface="Trebuchet MS"/>
                <a:cs typeface="Trebuchet MS"/>
              </a:rPr>
              <a:t> </a:t>
            </a:r>
            <a:r>
              <a:rPr sz="3600" spc="-150" dirty="0">
                <a:latin typeface="Trebuchet MS"/>
                <a:cs typeface="Trebuchet MS"/>
              </a:rPr>
              <a:t>well</a:t>
            </a:r>
            <a:r>
              <a:rPr sz="3600" spc="-120" dirty="0">
                <a:latin typeface="Trebuchet MS"/>
                <a:cs typeface="Trebuchet MS"/>
              </a:rPr>
              <a:t> </a:t>
            </a:r>
            <a:r>
              <a:rPr sz="3600" spc="-10" dirty="0">
                <a:latin typeface="Trebuchet MS"/>
                <a:cs typeface="Trebuchet MS"/>
              </a:rPr>
              <a:t>to</a:t>
            </a:r>
            <a:r>
              <a:rPr sz="3600" spc="-140" dirty="0">
                <a:latin typeface="Trebuchet MS"/>
                <a:cs typeface="Trebuchet MS"/>
              </a:rPr>
              <a:t> </a:t>
            </a:r>
            <a:r>
              <a:rPr sz="3600" spc="-65" dirty="0">
                <a:latin typeface="Trebuchet MS"/>
                <a:cs typeface="Trebuchet MS"/>
              </a:rPr>
              <a:t>the</a:t>
            </a:r>
            <a:r>
              <a:rPr sz="3600" spc="-160" dirty="0">
                <a:latin typeface="Trebuchet MS"/>
                <a:cs typeface="Trebuchet MS"/>
              </a:rPr>
              <a:t> </a:t>
            </a:r>
            <a:r>
              <a:rPr sz="3600" spc="-25" dirty="0">
                <a:latin typeface="Trebuchet MS"/>
                <a:cs typeface="Trebuchet MS"/>
              </a:rPr>
              <a:t>overall</a:t>
            </a:r>
            <a:r>
              <a:rPr sz="3600" spc="-135" dirty="0">
                <a:latin typeface="Trebuchet MS"/>
                <a:cs typeface="Trebuchet MS"/>
              </a:rPr>
              <a:t> </a:t>
            </a:r>
            <a:r>
              <a:rPr sz="3600" spc="75" dirty="0">
                <a:latin typeface="Trebuchet MS"/>
                <a:cs typeface="Trebuchet MS"/>
              </a:rPr>
              <a:t>business</a:t>
            </a:r>
            <a:r>
              <a:rPr sz="3600" spc="-140" dirty="0">
                <a:latin typeface="Trebuchet MS"/>
                <a:cs typeface="Trebuchet MS"/>
              </a:rPr>
              <a:t> </a:t>
            </a:r>
            <a:r>
              <a:rPr sz="3600" spc="114" dirty="0">
                <a:latin typeface="Trebuchet MS"/>
                <a:cs typeface="Trebuchet MS"/>
              </a:rPr>
              <a:t>so</a:t>
            </a:r>
            <a:r>
              <a:rPr sz="3600" spc="-140" dirty="0">
                <a:latin typeface="Trebuchet MS"/>
                <a:cs typeface="Trebuchet MS"/>
              </a:rPr>
              <a:t> </a:t>
            </a:r>
            <a:r>
              <a:rPr sz="3600" spc="-10" dirty="0">
                <a:latin typeface="Trebuchet MS"/>
                <a:cs typeface="Trebuchet MS"/>
              </a:rPr>
              <a:t>to</a:t>
            </a:r>
            <a:r>
              <a:rPr sz="3600" spc="-140" dirty="0">
                <a:latin typeface="Trebuchet MS"/>
                <a:cs typeface="Trebuchet MS"/>
              </a:rPr>
              <a:t> </a:t>
            </a:r>
            <a:r>
              <a:rPr sz="3600" spc="50" dirty="0">
                <a:latin typeface="Trebuchet MS"/>
                <a:cs typeface="Trebuchet MS"/>
              </a:rPr>
              <a:t>sustain</a:t>
            </a:r>
            <a:r>
              <a:rPr sz="3600" spc="-145" dirty="0">
                <a:latin typeface="Trebuchet MS"/>
                <a:cs typeface="Trebuchet MS"/>
              </a:rPr>
              <a:t> </a:t>
            </a:r>
            <a:r>
              <a:rPr sz="3600" spc="-25" dirty="0">
                <a:latin typeface="Trebuchet MS"/>
                <a:cs typeface="Trebuchet MS"/>
              </a:rPr>
              <a:t>its </a:t>
            </a:r>
            <a:r>
              <a:rPr sz="3600" spc="75" dirty="0">
                <a:latin typeface="Trebuchet MS"/>
                <a:cs typeface="Trebuchet MS"/>
              </a:rPr>
              <a:t>business</a:t>
            </a:r>
            <a:r>
              <a:rPr sz="3600" spc="-95" dirty="0">
                <a:latin typeface="Trebuchet MS"/>
                <a:cs typeface="Trebuchet MS"/>
              </a:rPr>
              <a:t> </a:t>
            </a:r>
            <a:r>
              <a:rPr sz="3600" spc="-45" dirty="0">
                <a:latin typeface="Trebuchet MS"/>
                <a:cs typeface="Trebuchet MS"/>
              </a:rPr>
              <a:t>it</a:t>
            </a:r>
            <a:r>
              <a:rPr sz="3600" spc="-90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should</a:t>
            </a:r>
            <a:r>
              <a:rPr sz="3600" spc="-90" dirty="0">
                <a:latin typeface="Trebuchet MS"/>
                <a:cs typeface="Trebuchet MS"/>
              </a:rPr>
              <a:t> </a:t>
            </a:r>
            <a:r>
              <a:rPr sz="3600" spc="-20" dirty="0">
                <a:latin typeface="Trebuchet MS"/>
                <a:cs typeface="Trebuchet MS"/>
              </a:rPr>
              <a:t>continue</a:t>
            </a:r>
            <a:r>
              <a:rPr sz="3600" spc="-90" dirty="0">
                <a:latin typeface="Trebuchet MS"/>
                <a:cs typeface="Trebuchet MS"/>
              </a:rPr>
              <a:t> </a:t>
            </a:r>
            <a:r>
              <a:rPr sz="3600" spc="-110" dirty="0">
                <a:latin typeface="Trebuchet MS"/>
                <a:cs typeface="Trebuchet MS"/>
              </a:rPr>
              <a:t>with</a:t>
            </a:r>
            <a:r>
              <a:rPr sz="3600" spc="-95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its</a:t>
            </a:r>
            <a:r>
              <a:rPr sz="3600" spc="-95" dirty="0">
                <a:latin typeface="Trebuchet MS"/>
                <a:cs typeface="Trebuchet MS"/>
              </a:rPr>
              <a:t> </a:t>
            </a:r>
            <a:r>
              <a:rPr sz="3600" spc="-25" dirty="0">
                <a:latin typeface="Trebuchet MS"/>
                <a:cs typeface="Trebuchet MS"/>
              </a:rPr>
              <a:t>operational</a:t>
            </a:r>
            <a:r>
              <a:rPr sz="3600" spc="-100" dirty="0">
                <a:latin typeface="Trebuchet MS"/>
                <a:cs typeface="Trebuchet MS"/>
              </a:rPr>
              <a:t> </a:t>
            </a:r>
            <a:r>
              <a:rPr sz="3600" spc="-35" dirty="0">
                <a:latin typeface="Trebuchet MS"/>
                <a:cs typeface="Trebuchet MS"/>
              </a:rPr>
              <a:t>strategy</a:t>
            </a:r>
            <a:r>
              <a:rPr sz="3600" spc="-130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and</a:t>
            </a:r>
            <a:r>
              <a:rPr sz="3600" spc="-105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can</a:t>
            </a:r>
            <a:r>
              <a:rPr sz="3600" spc="-105" dirty="0">
                <a:latin typeface="Trebuchet MS"/>
                <a:cs typeface="Trebuchet MS"/>
              </a:rPr>
              <a:t> </a:t>
            </a:r>
            <a:r>
              <a:rPr sz="3600" spc="-30" dirty="0">
                <a:latin typeface="Trebuchet MS"/>
                <a:cs typeface="Trebuchet MS"/>
              </a:rPr>
              <a:t>take</a:t>
            </a:r>
            <a:r>
              <a:rPr sz="3600" spc="-90" dirty="0">
                <a:latin typeface="Trebuchet MS"/>
                <a:cs typeface="Trebuchet MS"/>
              </a:rPr>
              <a:t> </a:t>
            </a:r>
            <a:r>
              <a:rPr sz="3600" spc="-25" dirty="0">
                <a:latin typeface="Trebuchet MS"/>
                <a:cs typeface="Trebuchet MS"/>
              </a:rPr>
              <a:t>few</a:t>
            </a:r>
            <a:endParaRPr sz="360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  <a:spcBef>
                <a:spcPts val="315"/>
              </a:spcBef>
            </a:pPr>
            <a:r>
              <a:rPr sz="3600" spc="-50" dirty="0">
                <a:latin typeface="Trebuchet MS"/>
                <a:cs typeface="Trebuchet MS"/>
              </a:rPr>
              <a:t>calculated</a:t>
            </a:r>
            <a:r>
              <a:rPr sz="3600" spc="-145" dirty="0">
                <a:latin typeface="Trebuchet MS"/>
                <a:cs typeface="Trebuchet MS"/>
              </a:rPr>
              <a:t> </a:t>
            </a:r>
            <a:r>
              <a:rPr sz="3600" spc="135" dirty="0">
                <a:latin typeface="Trebuchet MS"/>
                <a:cs typeface="Trebuchet MS"/>
              </a:rPr>
              <a:t>risks</a:t>
            </a:r>
            <a:r>
              <a:rPr sz="3600" spc="-145" dirty="0">
                <a:latin typeface="Trebuchet MS"/>
                <a:cs typeface="Trebuchet MS"/>
              </a:rPr>
              <a:t> </a:t>
            </a:r>
            <a:r>
              <a:rPr sz="3600" spc="-30" dirty="0">
                <a:latin typeface="Trebuchet MS"/>
                <a:cs typeface="Trebuchet MS"/>
              </a:rPr>
              <a:t>to</a:t>
            </a:r>
            <a:r>
              <a:rPr sz="3600" spc="-160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make</a:t>
            </a:r>
            <a:r>
              <a:rPr sz="3600" spc="-135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any</a:t>
            </a:r>
            <a:r>
              <a:rPr sz="3600" spc="-150" dirty="0">
                <a:latin typeface="Trebuchet MS"/>
                <a:cs typeface="Trebuchet MS"/>
              </a:rPr>
              <a:t> </a:t>
            </a:r>
            <a:r>
              <a:rPr sz="3600" spc="-10" dirty="0">
                <a:latin typeface="Trebuchet MS"/>
                <a:cs typeface="Trebuchet MS"/>
              </a:rPr>
              <a:t>changes.</a:t>
            </a:r>
            <a:endParaRPr sz="3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2490" y="0"/>
            <a:ext cx="10354310" cy="1999614"/>
            <a:chOff x="222490" y="0"/>
            <a:chExt cx="10354310" cy="199961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2490" y="60874"/>
              <a:ext cx="986043" cy="9252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29527" y="67576"/>
              <a:ext cx="913130" cy="852805"/>
            </a:xfrm>
            <a:custGeom>
              <a:avLst/>
              <a:gdLst/>
              <a:ahLst/>
              <a:cxnLst/>
              <a:rect l="l" t="t" r="r" b="b"/>
              <a:pathLst>
                <a:path w="913130" h="852805">
                  <a:moveTo>
                    <a:pt x="293458" y="329298"/>
                  </a:moveTo>
                  <a:lnTo>
                    <a:pt x="246316" y="304774"/>
                  </a:lnTo>
                  <a:lnTo>
                    <a:pt x="238480" y="302374"/>
                  </a:lnTo>
                  <a:lnTo>
                    <a:pt x="237832" y="302374"/>
                  </a:lnTo>
                  <a:lnTo>
                    <a:pt x="235902" y="303136"/>
                  </a:lnTo>
                  <a:lnTo>
                    <a:pt x="234188" y="304025"/>
                  </a:lnTo>
                  <a:lnTo>
                    <a:pt x="230555" y="305930"/>
                  </a:lnTo>
                  <a:lnTo>
                    <a:pt x="227761" y="309994"/>
                  </a:lnTo>
                  <a:lnTo>
                    <a:pt x="227761" y="316725"/>
                  </a:lnTo>
                  <a:lnTo>
                    <a:pt x="274078" y="337426"/>
                  </a:lnTo>
                  <a:lnTo>
                    <a:pt x="282536" y="339839"/>
                  </a:lnTo>
                  <a:lnTo>
                    <a:pt x="287172" y="339839"/>
                  </a:lnTo>
                  <a:lnTo>
                    <a:pt x="292315" y="335521"/>
                  </a:lnTo>
                  <a:lnTo>
                    <a:pt x="293458" y="329298"/>
                  </a:lnTo>
                  <a:close/>
                </a:path>
                <a:path w="913130" h="852805">
                  <a:moveTo>
                    <a:pt x="370370" y="245351"/>
                  </a:moveTo>
                  <a:lnTo>
                    <a:pt x="338518" y="205219"/>
                  </a:lnTo>
                  <a:lnTo>
                    <a:pt x="330314" y="198996"/>
                  </a:lnTo>
                  <a:lnTo>
                    <a:pt x="324815" y="199250"/>
                  </a:lnTo>
                  <a:lnTo>
                    <a:pt x="322021" y="201155"/>
                  </a:lnTo>
                  <a:lnTo>
                    <a:pt x="317665" y="204076"/>
                  </a:lnTo>
                  <a:lnTo>
                    <a:pt x="343395" y="244792"/>
                  </a:lnTo>
                  <a:lnTo>
                    <a:pt x="355295" y="257416"/>
                  </a:lnTo>
                  <a:lnTo>
                    <a:pt x="362089" y="257035"/>
                  </a:lnTo>
                  <a:lnTo>
                    <a:pt x="369443" y="248780"/>
                  </a:lnTo>
                  <a:lnTo>
                    <a:pt x="370370" y="245351"/>
                  </a:lnTo>
                  <a:close/>
                </a:path>
                <a:path w="913130" h="852805">
                  <a:moveTo>
                    <a:pt x="468630" y="178422"/>
                  </a:moveTo>
                  <a:lnTo>
                    <a:pt x="468553" y="173723"/>
                  </a:lnTo>
                  <a:lnTo>
                    <a:pt x="466699" y="166230"/>
                  </a:lnTo>
                  <a:lnTo>
                    <a:pt x="460197" y="162674"/>
                  </a:lnTo>
                  <a:lnTo>
                    <a:pt x="454558" y="164579"/>
                  </a:lnTo>
                  <a:lnTo>
                    <a:pt x="443636" y="223253"/>
                  </a:lnTo>
                  <a:lnTo>
                    <a:pt x="444068" y="225539"/>
                  </a:lnTo>
                  <a:lnTo>
                    <a:pt x="451485" y="233286"/>
                  </a:lnTo>
                  <a:lnTo>
                    <a:pt x="458203" y="233540"/>
                  </a:lnTo>
                  <a:lnTo>
                    <a:pt x="465632" y="225920"/>
                  </a:lnTo>
                  <a:lnTo>
                    <a:pt x="466128" y="223507"/>
                  </a:lnTo>
                  <a:lnTo>
                    <a:pt x="468630" y="178422"/>
                  </a:lnTo>
                  <a:close/>
                </a:path>
                <a:path w="913130" h="852805">
                  <a:moveTo>
                    <a:pt x="595261" y="211620"/>
                  </a:moveTo>
                  <a:lnTo>
                    <a:pt x="594436" y="205701"/>
                  </a:lnTo>
                  <a:lnTo>
                    <a:pt x="590651" y="201256"/>
                  </a:lnTo>
                  <a:lnTo>
                    <a:pt x="584454" y="199504"/>
                  </a:lnTo>
                  <a:lnTo>
                    <a:pt x="582523" y="199631"/>
                  </a:lnTo>
                  <a:lnTo>
                    <a:pt x="580021" y="200012"/>
                  </a:lnTo>
                  <a:lnTo>
                    <a:pt x="578954" y="200647"/>
                  </a:lnTo>
                  <a:lnTo>
                    <a:pt x="577951" y="201155"/>
                  </a:lnTo>
                  <a:lnTo>
                    <a:pt x="572744" y="206616"/>
                  </a:lnTo>
                  <a:lnTo>
                    <a:pt x="567461" y="212585"/>
                  </a:lnTo>
                  <a:lnTo>
                    <a:pt x="543534" y="240017"/>
                  </a:lnTo>
                  <a:lnTo>
                    <a:pt x="542036" y="243192"/>
                  </a:lnTo>
                  <a:lnTo>
                    <a:pt x="543394" y="247637"/>
                  </a:lnTo>
                  <a:lnTo>
                    <a:pt x="544322" y="251066"/>
                  </a:lnTo>
                  <a:lnTo>
                    <a:pt x="548106" y="254749"/>
                  </a:lnTo>
                  <a:lnTo>
                    <a:pt x="551383" y="255765"/>
                  </a:lnTo>
                  <a:lnTo>
                    <a:pt x="554532" y="256527"/>
                  </a:lnTo>
                  <a:lnTo>
                    <a:pt x="558533" y="255638"/>
                  </a:lnTo>
                  <a:lnTo>
                    <a:pt x="560959" y="253606"/>
                  </a:lnTo>
                  <a:lnTo>
                    <a:pt x="566051" y="248081"/>
                  </a:lnTo>
                  <a:lnTo>
                    <a:pt x="586282" y="225183"/>
                  </a:lnTo>
                  <a:lnTo>
                    <a:pt x="592582" y="217792"/>
                  </a:lnTo>
                  <a:lnTo>
                    <a:pt x="595261" y="211620"/>
                  </a:lnTo>
                  <a:close/>
                </a:path>
                <a:path w="913130" h="852805">
                  <a:moveTo>
                    <a:pt x="603910" y="377723"/>
                  </a:moveTo>
                  <a:lnTo>
                    <a:pt x="586638" y="319836"/>
                  </a:lnTo>
                  <a:lnTo>
                    <a:pt x="559714" y="287439"/>
                  </a:lnTo>
                  <a:lnTo>
                    <a:pt x="523481" y="263601"/>
                  </a:lnTo>
                  <a:lnTo>
                    <a:pt x="480199" y="250304"/>
                  </a:lnTo>
                  <a:lnTo>
                    <a:pt x="458736" y="248831"/>
                  </a:lnTo>
                  <a:lnTo>
                    <a:pt x="446824" y="248894"/>
                  </a:lnTo>
                  <a:lnTo>
                    <a:pt x="391287" y="262559"/>
                  </a:lnTo>
                  <a:lnTo>
                    <a:pt x="352780" y="287362"/>
                  </a:lnTo>
                  <a:lnTo>
                    <a:pt x="324662" y="321449"/>
                  </a:lnTo>
                  <a:lnTo>
                    <a:pt x="309740" y="362318"/>
                  </a:lnTo>
                  <a:lnTo>
                    <a:pt x="308317" y="373113"/>
                  </a:lnTo>
                  <a:lnTo>
                    <a:pt x="309156" y="394233"/>
                  </a:lnTo>
                  <a:lnTo>
                    <a:pt x="322503" y="437553"/>
                  </a:lnTo>
                  <a:lnTo>
                    <a:pt x="336232" y="459346"/>
                  </a:lnTo>
                  <a:lnTo>
                    <a:pt x="344246" y="472363"/>
                  </a:lnTo>
                  <a:lnTo>
                    <a:pt x="365887" y="512305"/>
                  </a:lnTo>
                  <a:lnTo>
                    <a:pt x="385965" y="561251"/>
                  </a:lnTo>
                  <a:lnTo>
                    <a:pt x="392150" y="606793"/>
                  </a:lnTo>
                  <a:lnTo>
                    <a:pt x="414210" y="606793"/>
                  </a:lnTo>
                  <a:lnTo>
                    <a:pt x="408787" y="562406"/>
                  </a:lnTo>
                  <a:lnTo>
                    <a:pt x="390601" y="512864"/>
                  </a:lnTo>
                  <a:lnTo>
                    <a:pt x="362305" y="459447"/>
                  </a:lnTo>
                  <a:lnTo>
                    <a:pt x="344893" y="432765"/>
                  </a:lnTo>
                  <a:lnTo>
                    <a:pt x="339940" y="423646"/>
                  </a:lnTo>
                  <a:lnTo>
                    <a:pt x="335978" y="414235"/>
                  </a:lnTo>
                  <a:lnTo>
                    <a:pt x="333019" y="404482"/>
                  </a:lnTo>
                  <a:lnTo>
                    <a:pt x="331457" y="395566"/>
                  </a:lnTo>
                  <a:lnTo>
                    <a:pt x="330669" y="385025"/>
                  </a:lnTo>
                  <a:lnTo>
                    <a:pt x="330695" y="374345"/>
                  </a:lnTo>
                  <a:lnTo>
                    <a:pt x="344119" y="330009"/>
                  </a:lnTo>
                  <a:lnTo>
                    <a:pt x="400558" y="281571"/>
                  </a:lnTo>
                  <a:lnTo>
                    <a:pt x="440563" y="271513"/>
                  </a:lnTo>
                  <a:lnTo>
                    <a:pt x="456158" y="270725"/>
                  </a:lnTo>
                  <a:lnTo>
                    <a:pt x="471881" y="271564"/>
                  </a:lnTo>
                  <a:lnTo>
                    <a:pt x="516750" y="283730"/>
                  </a:lnTo>
                  <a:lnTo>
                    <a:pt x="553097" y="309740"/>
                  </a:lnTo>
                  <a:lnTo>
                    <a:pt x="576084" y="346519"/>
                  </a:lnTo>
                  <a:lnTo>
                    <a:pt x="581787" y="378510"/>
                  </a:lnTo>
                  <a:lnTo>
                    <a:pt x="581685" y="388493"/>
                  </a:lnTo>
                  <a:lnTo>
                    <a:pt x="569455" y="429298"/>
                  </a:lnTo>
                  <a:lnTo>
                    <a:pt x="551954" y="456488"/>
                  </a:lnTo>
                  <a:lnTo>
                    <a:pt x="538111" y="480872"/>
                  </a:lnTo>
                  <a:lnTo>
                    <a:pt x="513753" y="530212"/>
                  </a:lnTo>
                  <a:lnTo>
                    <a:pt x="499529" y="592848"/>
                  </a:lnTo>
                  <a:lnTo>
                    <a:pt x="498259" y="606793"/>
                  </a:lnTo>
                  <a:lnTo>
                    <a:pt x="520331" y="606793"/>
                  </a:lnTo>
                  <a:lnTo>
                    <a:pt x="522503" y="586016"/>
                  </a:lnTo>
                  <a:lnTo>
                    <a:pt x="524065" y="574294"/>
                  </a:lnTo>
                  <a:lnTo>
                    <a:pt x="535190" y="536371"/>
                  </a:lnTo>
                  <a:lnTo>
                    <a:pt x="564705" y="478142"/>
                  </a:lnTo>
                  <a:lnTo>
                    <a:pt x="588073" y="440931"/>
                  </a:lnTo>
                  <a:lnTo>
                    <a:pt x="594969" y="426808"/>
                  </a:lnTo>
                  <a:lnTo>
                    <a:pt x="599922" y="412356"/>
                  </a:lnTo>
                  <a:lnTo>
                    <a:pt x="603084" y="397243"/>
                  </a:lnTo>
                  <a:lnTo>
                    <a:pt x="603846" y="388162"/>
                  </a:lnTo>
                  <a:lnTo>
                    <a:pt x="603910" y="377723"/>
                  </a:lnTo>
                  <a:close/>
                </a:path>
                <a:path w="913130" h="852805">
                  <a:moveTo>
                    <a:pt x="684784" y="310883"/>
                  </a:moveTo>
                  <a:lnTo>
                    <a:pt x="682205" y="306311"/>
                  </a:lnTo>
                  <a:lnTo>
                    <a:pt x="679564" y="304660"/>
                  </a:lnTo>
                  <a:lnTo>
                    <a:pt x="676275" y="303136"/>
                  </a:lnTo>
                  <a:lnTo>
                    <a:pt x="671817" y="303237"/>
                  </a:lnTo>
                  <a:lnTo>
                    <a:pt x="631761" y="316331"/>
                  </a:lnTo>
                  <a:lnTo>
                    <a:pt x="616940" y="330314"/>
                  </a:lnTo>
                  <a:lnTo>
                    <a:pt x="621372" y="338569"/>
                  </a:lnTo>
                  <a:lnTo>
                    <a:pt x="628789" y="339585"/>
                  </a:lnTo>
                  <a:lnTo>
                    <a:pt x="631177" y="339420"/>
                  </a:lnTo>
                  <a:lnTo>
                    <a:pt x="677722" y="323964"/>
                  </a:lnTo>
                  <a:lnTo>
                    <a:pt x="684784" y="316598"/>
                  </a:lnTo>
                  <a:lnTo>
                    <a:pt x="684784" y="310883"/>
                  </a:lnTo>
                  <a:close/>
                </a:path>
                <a:path w="913130" h="852805">
                  <a:moveTo>
                    <a:pt x="912571" y="426199"/>
                  </a:moveTo>
                  <a:lnTo>
                    <a:pt x="909713" y="376923"/>
                  </a:lnTo>
                  <a:lnTo>
                    <a:pt x="900938" y="330606"/>
                  </a:lnTo>
                  <a:lnTo>
                    <a:pt x="886612" y="285546"/>
                  </a:lnTo>
                  <a:lnTo>
                    <a:pt x="867003" y="242189"/>
                  </a:lnTo>
                  <a:lnTo>
                    <a:pt x="866406" y="241198"/>
                  </a:lnTo>
                  <a:lnTo>
                    <a:pt x="866406" y="442518"/>
                  </a:lnTo>
                  <a:lnTo>
                    <a:pt x="866355" y="444893"/>
                  </a:lnTo>
                  <a:lnTo>
                    <a:pt x="851484" y="532409"/>
                  </a:lnTo>
                  <a:lnTo>
                    <a:pt x="833069" y="580453"/>
                  </a:lnTo>
                  <a:lnTo>
                    <a:pt x="807935" y="625627"/>
                  </a:lnTo>
                  <a:lnTo>
                    <a:pt x="776401" y="667245"/>
                  </a:lnTo>
                  <a:lnTo>
                    <a:pt x="744626" y="699465"/>
                  </a:lnTo>
                  <a:lnTo>
                    <a:pt x="697534" y="736092"/>
                  </a:lnTo>
                  <a:lnTo>
                    <a:pt x="657275" y="759536"/>
                  </a:lnTo>
                  <a:lnTo>
                    <a:pt x="614362" y="778471"/>
                  </a:lnTo>
                  <a:lnTo>
                    <a:pt x="569137" y="792721"/>
                  </a:lnTo>
                  <a:lnTo>
                    <a:pt x="521970" y="802119"/>
                  </a:lnTo>
                  <a:lnTo>
                    <a:pt x="475361" y="806246"/>
                  </a:lnTo>
                  <a:lnTo>
                    <a:pt x="456272" y="806437"/>
                  </a:lnTo>
                  <a:lnTo>
                    <a:pt x="437172" y="806246"/>
                  </a:lnTo>
                  <a:lnTo>
                    <a:pt x="390575" y="802119"/>
                  </a:lnTo>
                  <a:lnTo>
                    <a:pt x="343395" y="792721"/>
                  </a:lnTo>
                  <a:lnTo>
                    <a:pt x="298170" y="778471"/>
                  </a:lnTo>
                  <a:lnTo>
                    <a:pt x="255257" y="759536"/>
                  </a:lnTo>
                  <a:lnTo>
                    <a:pt x="214998" y="736092"/>
                  </a:lnTo>
                  <a:lnTo>
                    <a:pt x="177761" y="708266"/>
                  </a:lnTo>
                  <a:lnTo>
                    <a:pt x="145326" y="677202"/>
                  </a:lnTo>
                  <a:lnTo>
                    <a:pt x="107543" y="630110"/>
                  </a:lnTo>
                  <a:lnTo>
                    <a:pt x="83883" y="589140"/>
                  </a:lnTo>
                  <a:lnTo>
                    <a:pt x="62382" y="536778"/>
                  </a:lnTo>
                  <a:lnTo>
                    <a:pt x="49669" y="482206"/>
                  </a:lnTo>
                  <a:lnTo>
                    <a:pt x="46126" y="442518"/>
                  </a:lnTo>
                  <a:lnTo>
                    <a:pt x="46139" y="408482"/>
                  </a:lnTo>
                  <a:lnTo>
                    <a:pt x="49669" y="370192"/>
                  </a:lnTo>
                  <a:lnTo>
                    <a:pt x="61048" y="320014"/>
                  </a:lnTo>
                  <a:lnTo>
                    <a:pt x="79463" y="272008"/>
                  </a:lnTo>
                  <a:lnTo>
                    <a:pt x="104597" y="226847"/>
                  </a:lnTo>
                  <a:lnTo>
                    <a:pt x="136144" y="185153"/>
                  </a:lnTo>
                  <a:lnTo>
                    <a:pt x="182638" y="140322"/>
                  </a:lnTo>
                  <a:lnTo>
                    <a:pt x="236258" y="103111"/>
                  </a:lnTo>
                  <a:lnTo>
                    <a:pt x="281520" y="80543"/>
                  </a:lnTo>
                  <a:lnTo>
                    <a:pt x="329590" y="63487"/>
                  </a:lnTo>
                  <a:lnTo>
                    <a:pt x="380466" y="51968"/>
                  </a:lnTo>
                  <a:lnTo>
                    <a:pt x="434136" y="45961"/>
                  </a:lnTo>
                  <a:lnTo>
                    <a:pt x="446659" y="45758"/>
                  </a:lnTo>
                  <a:lnTo>
                    <a:pt x="465010" y="45999"/>
                  </a:lnTo>
                  <a:lnTo>
                    <a:pt x="550037" y="55245"/>
                  </a:lnTo>
                  <a:lnTo>
                    <a:pt x="600748" y="69024"/>
                  </a:lnTo>
                  <a:lnTo>
                    <a:pt x="648716" y="88544"/>
                  </a:lnTo>
                  <a:lnTo>
                    <a:pt x="693521" y="113639"/>
                  </a:lnTo>
                  <a:lnTo>
                    <a:pt x="734771" y="144132"/>
                  </a:lnTo>
                  <a:lnTo>
                    <a:pt x="767207" y="175209"/>
                  </a:lnTo>
                  <a:lnTo>
                    <a:pt x="804989" y="222300"/>
                  </a:lnTo>
                  <a:lnTo>
                    <a:pt x="828662" y="263258"/>
                  </a:lnTo>
                  <a:lnTo>
                    <a:pt x="850125" y="315544"/>
                  </a:lnTo>
                  <a:lnTo>
                    <a:pt x="862876" y="370192"/>
                  </a:lnTo>
                  <a:lnTo>
                    <a:pt x="866394" y="408482"/>
                  </a:lnTo>
                  <a:lnTo>
                    <a:pt x="866406" y="442518"/>
                  </a:lnTo>
                  <a:lnTo>
                    <a:pt x="866406" y="241198"/>
                  </a:lnTo>
                  <a:lnTo>
                    <a:pt x="842352" y="200977"/>
                  </a:lnTo>
                  <a:lnTo>
                    <a:pt x="812939" y="162356"/>
                  </a:lnTo>
                  <a:lnTo>
                    <a:pt x="779005" y="126746"/>
                  </a:lnTo>
                  <a:lnTo>
                    <a:pt x="740841" y="94602"/>
                  </a:lnTo>
                  <a:lnTo>
                    <a:pt x="701459" y="67983"/>
                  </a:lnTo>
                  <a:lnTo>
                    <a:pt x="660158" y="45758"/>
                  </a:lnTo>
                  <a:lnTo>
                    <a:pt x="616102" y="27406"/>
                  </a:lnTo>
                  <a:lnTo>
                    <a:pt x="570890" y="13703"/>
                  </a:lnTo>
                  <a:lnTo>
                    <a:pt x="524522" y="4521"/>
                  </a:lnTo>
                  <a:lnTo>
                    <a:pt x="477380" y="0"/>
                  </a:lnTo>
                  <a:lnTo>
                    <a:pt x="429856" y="241"/>
                  </a:lnTo>
                  <a:lnTo>
                    <a:pt x="382727" y="5295"/>
                  </a:lnTo>
                  <a:lnTo>
                    <a:pt x="336727" y="14909"/>
                  </a:lnTo>
                  <a:lnTo>
                    <a:pt x="292201" y="28892"/>
                  </a:lnTo>
                  <a:lnTo>
                    <a:pt x="249478" y="47078"/>
                  </a:lnTo>
                  <a:lnTo>
                    <a:pt x="208902" y="69265"/>
                  </a:lnTo>
                  <a:lnTo>
                    <a:pt x="170789" y="95300"/>
                  </a:lnTo>
                  <a:lnTo>
                    <a:pt x="135496" y="124980"/>
                  </a:lnTo>
                  <a:lnTo>
                    <a:pt x="103339" y="158127"/>
                  </a:lnTo>
                  <a:lnTo>
                    <a:pt x="74663" y="194551"/>
                  </a:lnTo>
                  <a:lnTo>
                    <a:pt x="45745" y="241693"/>
                  </a:lnTo>
                  <a:lnTo>
                    <a:pt x="23672" y="291541"/>
                  </a:lnTo>
                  <a:lnTo>
                    <a:pt x="8623" y="343598"/>
                  </a:lnTo>
                  <a:lnTo>
                    <a:pt x="762" y="397370"/>
                  </a:lnTo>
                  <a:lnTo>
                    <a:pt x="0" y="426199"/>
                  </a:lnTo>
                  <a:lnTo>
                    <a:pt x="190" y="442518"/>
                  </a:lnTo>
                  <a:lnTo>
                    <a:pt x="7404" y="502970"/>
                  </a:lnTo>
                  <a:lnTo>
                    <a:pt x="19799" y="549694"/>
                  </a:lnTo>
                  <a:lnTo>
                    <a:pt x="37782" y="594779"/>
                  </a:lnTo>
                  <a:lnTo>
                    <a:pt x="61239" y="637781"/>
                  </a:lnTo>
                  <a:lnTo>
                    <a:pt x="84302" y="671118"/>
                  </a:lnTo>
                  <a:lnTo>
                    <a:pt x="110629" y="702462"/>
                  </a:lnTo>
                  <a:lnTo>
                    <a:pt x="139877" y="731481"/>
                  </a:lnTo>
                  <a:lnTo>
                    <a:pt x="171704" y="757796"/>
                  </a:lnTo>
                  <a:lnTo>
                    <a:pt x="213817" y="786079"/>
                  </a:lnTo>
                  <a:lnTo>
                    <a:pt x="258470" y="809536"/>
                  </a:lnTo>
                  <a:lnTo>
                    <a:pt x="305219" y="828052"/>
                  </a:lnTo>
                  <a:lnTo>
                    <a:pt x="353631" y="841527"/>
                  </a:lnTo>
                  <a:lnTo>
                    <a:pt x="403275" y="849820"/>
                  </a:lnTo>
                  <a:lnTo>
                    <a:pt x="453694" y="852805"/>
                  </a:lnTo>
                  <a:lnTo>
                    <a:pt x="504469" y="850379"/>
                  </a:lnTo>
                  <a:lnTo>
                    <a:pt x="554418" y="842568"/>
                  </a:lnTo>
                  <a:lnTo>
                    <a:pt x="602703" y="829652"/>
                  </a:lnTo>
                  <a:lnTo>
                    <a:pt x="648919" y="811911"/>
                  </a:lnTo>
                  <a:lnTo>
                    <a:pt x="659676" y="806437"/>
                  </a:lnTo>
                  <a:lnTo>
                    <a:pt x="692708" y="789635"/>
                  </a:lnTo>
                  <a:lnTo>
                    <a:pt x="733679" y="763104"/>
                  </a:lnTo>
                  <a:lnTo>
                    <a:pt x="771448" y="732586"/>
                  </a:lnTo>
                  <a:lnTo>
                    <a:pt x="805649" y="698360"/>
                  </a:lnTo>
                  <a:lnTo>
                    <a:pt x="835875" y="660692"/>
                  </a:lnTo>
                  <a:lnTo>
                    <a:pt x="861771" y="619887"/>
                  </a:lnTo>
                  <a:lnTo>
                    <a:pt x="882942" y="576186"/>
                  </a:lnTo>
                  <a:lnTo>
                    <a:pt x="896670" y="536778"/>
                  </a:lnTo>
                  <a:lnTo>
                    <a:pt x="906500" y="496303"/>
                  </a:lnTo>
                  <a:lnTo>
                    <a:pt x="912228" y="444893"/>
                  </a:lnTo>
                  <a:lnTo>
                    <a:pt x="912571" y="426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9452" y="661416"/>
              <a:ext cx="89763" cy="9423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4840" y="0"/>
              <a:ext cx="9325356" cy="19994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6359" y="1022603"/>
              <a:ext cx="7862316" cy="1691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371600" y="1037844"/>
              <a:ext cx="7772400" cy="79375"/>
            </a:xfrm>
            <a:custGeom>
              <a:avLst/>
              <a:gdLst/>
              <a:ahLst/>
              <a:cxnLst/>
              <a:rect l="l" t="t" r="r" b="b"/>
              <a:pathLst>
                <a:path w="7772400" h="79375">
                  <a:moveTo>
                    <a:pt x="7772400" y="0"/>
                  </a:moveTo>
                  <a:lnTo>
                    <a:pt x="0" y="0"/>
                  </a:lnTo>
                  <a:lnTo>
                    <a:pt x="0" y="79248"/>
                  </a:lnTo>
                  <a:lnTo>
                    <a:pt x="7772400" y="79248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97468" y="0"/>
              <a:ext cx="1879092" cy="1999488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358900" y="-333044"/>
            <a:ext cx="842454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spc="-735" dirty="0">
                <a:latin typeface="Times New Roman"/>
                <a:cs typeface="Times New Roman"/>
              </a:rPr>
              <a:t>SUGGESTIONS</a:t>
            </a:r>
            <a:r>
              <a:rPr sz="9600" dirty="0">
                <a:latin typeface="Times New Roman"/>
                <a:cs typeface="Times New Roman"/>
              </a:rPr>
              <a:t> </a:t>
            </a:r>
            <a:r>
              <a:rPr sz="9600" spc="-690" dirty="0">
                <a:latin typeface="Times New Roman"/>
                <a:cs typeface="Times New Roman"/>
              </a:rPr>
              <a:t>:</a:t>
            </a:r>
            <a:endParaRPr sz="96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371600" y="1348739"/>
            <a:ext cx="16916400" cy="8938260"/>
            <a:chOff x="1371600" y="1348739"/>
            <a:chExt cx="16916400" cy="8938260"/>
          </a:xfrm>
        </p:grpSpPr>
        <p:sp>
          <p:nvSpPr>
            <p:cNvPr id="12" name="object 12"/>
            <p:cNvSpPr/>
            <p:nvPr/>
          </p:nvSpPr>
          <p:spPr>
            <a:xfrm>
              <a:off x="1371600" y="1485899"/>
              <a:ext cx="16916400" cy="8801100"/>
            </a:xfrm>
            <a:custGeom>
              <a:avLst/>
              <a:gdLst/>
              <a:ahLst/>
              <a:cxnLst/>
              <a:rect l="l" t="t" r="r" b="b"/>
              <a:pathLst>
                <a:path w="16916400" h="8801100">
                  <a:moveTo>
                    <a:pt x="16916400" y="8801096"/>
                  </a:moveTo>
                  <a:lnTo>
                    <a:pt x="16916400" y="0"/>
                  </a:lnTo>
                  <a:lnTo>
                    <a:pt x="0" y="0"/>
                  </a:lnTo>
                  <a:lnTo>
                    <a:pt x="0" y="8801096"/>
                  </a:lnTo>
                  <a:lnTo>
                    <a:pt x="16916400" y="8801096"/>
                  </a:lnTo>
                  <a:close/>
                </a:path>
              </a:pathLst>
            </a:custGeom>
            <a:solidFill>
              <a:srgbClr val="819D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2372" y="1671840"/>
              <a:ext cx="436626" cy="44728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3039" y="1682495"/>
              <a:ext cx="380999" cy="3916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88591" y="1348739"/>
              <a:ext cx="6058661" cy="122910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23872" y="2122895"/>
              <a:ext cx="5388102" cy="922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450339" y="1451533"/>
            <a:ext cx="16370300" cy="863727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584200">
              <a:lnSpc>
                <a:spcPct val="100000"/>
              </a:lnSpc>
              <a:spcBef>
                <a:spcPts val="465"/>
              </a:spcBef>
            </a:pPr>
            <a:r>
              <a:rPr sz="4400" u="sng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rebuchet MS"/>
                <a:cs typeface="Trebuchet MS"/>
              </a:rPr>
              <a:t>Common</a:t>
            </a:r>
            <a:r>
              <a:rPr sz="4400" u="sng" spc="-135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rebuchet MS"/>
                <a:cs typeface="Trebuchet MS"/>
              </a:rPr>
              <a:t> </a:t>
            </a:r>
            <a:r>
              <a:rPr sz="4400" u="sng" spc="60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rebuchet MS"/>
                <a:cs typeface="Trebuchet MS"/>
              </a:rPr>
              <a:t>Suggestions</a:t>
            </a:r>
            <a:endParaRPr sz="4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375"/>
              </a:spcBef>
              <a:buFont typeface="Symbol"/>
              <a:buChar char=""/>
              <a:tabLst>
                <a:tab pos="355600" algn="l"/>
              </a:tabLst>
            </a:pPr>
            <a:r>
              <a:rPr sz="4400" dirty="0">
                <a:latin typeface="Trebuchet MS"/>
                <a:cs typeface="Trebuchet MS"/>
              </a:rPr>
              <a:t>Both</a:t>
            </a:r>
            <a:r>
              <a:rPr sz="4400" spc="-45" dirty="0">
                <a:latin typeface="Trebuchet MS"/>
                <a:cs typeface="Trebuchet MS"/>
              </a:rPr>
              <a:t> </a:t>
            </a:r>
            <a:r>
              <a:rPr sz="4400" spc="-95" dirty="0">
                <a:latin typeface="Trebuchet MS"/>
                <a:cs typeface="Trebuchet MS"/>
              </a:rPr>
              <a:t>the</a:t>
            </a:r>
            <a:r>
              <a:rPr sz="4400" spc="-35" dirty="0">
                <a:latin typeface="Trebuchet MS"/>
                <a:cs typeface="Trebuchet MS"/>
              </a:rPr>
              <a:t> </a:t>
            </a:r>
            <a:r>
              <a:rPr sz="4400" dirty="0">
                <a:latin typeface="Trebuchet MS"/>
                <a:cs typeface="Trebuchet MS"/>
              </a:rPr>
              <a:t>hotels</a:t>
            </a:r>
            <a:r>
              <a:rPr sz="4400" spc="-35" dirty="0">
                <a:latin typeface="Trebuchet MS"/>
                <a:cs typeface="Trebuchet MS"/>
              </a:rPr>
              <a:t> </a:t>
            </a:r>
            <a:r>
              <a:rPr sz="4400" spc="50" dirty="0">
                <a:latin typeface="Trebuchet MS"/>
                <a:cs typeface="Trebuchet MS"/>
              </a:rPr>
              <a:t>should</a:t>
            </a:r>
            <a:r>
              <a:rPr sz="4400" spc="-35" dirty="0">
                <a:latin typeface="Trebuchet MS"/>
                <a:cs typeface="Trebuchet MS"/>
              </a:rPr>
              <a:t> </a:t>
            </a:r>
            <a:r>
              <a:rPr sz="4400" dirty="0">
                <a:latin typeface="Trebuchet MS"/>
                <a:cs typeface="Trebuchet MS"/>
              </a:rPr>
              <a:t>work</a:t>
            </a:r>
            <a:r>
              <a:rPr sz="4400" spc="-65" dirty="0">
                <a:latin typeface="Trebuchet MS"/>
                <a:cs typeface="Trebuchet MS"/>
              </a:rPr>
              <a:t> </a:t>
            </a:r>
            <a:r>
              <a:rPr sz="4400" dirty="0">
                <a:latin typeface="Trebuchet MS"/>
                <a:cs typeface="Trebuchet MS"/>
              </a:rPr>
              <a:t>on</a:t>
            </a:r>
            <a:r>
              <a:rPr sz="4400" spc="-40" dirty="0">
                <a:latin typeface="Trebuchet MS"/>
                <a:cs typeface="Trebuchet MS"/>
              </a:rPr>
              <a:t> </a:t>
            </a:r>
            <a:r>
              <a:rPr sz="4400" dirty="0">
                <a:latin typeface="Trebuchet MS"/>
                <a:cs typeface="Trebuchet MS"/>
              </a:rPr>
              <a:t>increasing</a:t>
            </a:r>
            <a:r>
              <a:rPr sz="4400" spc="-40" dirty="0">
                <a:latin typeface="Trebuchet MS"/>
                <a:cs typeface="Trebuchet MS"/>
              </a:rPr>
              <a:t> </a:t>
            </a:r>
            <a:r>
              <a:rPr sz="4400" spc="50" dirty="0">
                <a:latin typeface="Trebuchet MS"/>
                <a:cs typeface="Trebuchet MS"/>
              </a:rPr>
              <a:t>Room</a:t>
            </a:r>
            <a:r>
              <a:rPr sz="4400" spc="-75" dirty="0">
                <a:latin typeface="Trebuchet MS"/>
                <a:cs typeface="Trebuchet MS"/>
              </a:rPr>
              <a:t> </a:t>
            </a:r>
            <a:r>
              <a:rPr sz="4400" spc="-165" dirty="0">
                <a:latin typeface="Trebuchet MS"/>
                <a:cs typeface="Trebuchet MS"/>
              </a:rPr>
              <a:t>type</a:t>
            </a:r>
            <a:r>
              <a:rPr sz="4400" spc="-45" dirty="0">
                <a:latin typeface="Trebuchet MS"/>
                <a:cs typeface="Trebuchet MS"/>
              </a:rPr>
              <a:t> </a:t>
            </a:r>
            <a:r>
              <a:rPr sz="4400" dirty="0">
                <a:latin typeface="Trebuchet MS"/>
                <a:cs typeface="Trebuchet MS"/>
              </a:rPr>
              <a:t>A</a:t>
            </a:r>
            <a:r>
              <a:rPr sz="4400" spc="-35" dirty="0">
                <a:latin typeface="Trebuchet MS"/>
                <a:cs typeface="Trebuchet MS"/>
              </a:rPr>
              <a:t> </a:t>
            </a:r>
            <a:r>
              <a:rPr sz="4400" dirty="0">
                <a:latin typeface="Trebuchet MS"/>
                <a:cs typeface="Trebuchet MS"/>
              </a:rPr>
              <a:t>and</a:t>
            </a:r>
            <a:r>
              <a:rPr sz="4400" spc="-35" dirty="0">
                <a:latin typeface="Trebuchet MS"/>
                <a:cs typeface="Trebuchet MS"/>
              </a:rPr>
              <a:t> </a:t>
            </a:r>
            <a:r>
              <a:rPr sz="4400" spc="185" dirty="0">
                <a:latin typeface="Trebuchet MS"/>
                <a:cs typeface="Trebuchet MS"/>
              </a:rPr>
              <a:t>D</a:t>
            </a:r>
            <a:r>
              <a:rPr sz="4400" spc="-35" dirty="0">
                <a:latin typeface="Trebuchet MS"/>
                <a:cs typeface="Trebuchet MS"/>
              </a:rPr>
              <a:t> </a:t>
            </a:r>
            <a:r>
              <a:rPr sz="4400" spc="-25" dirty="0">
                <a:latin typeface="Trebuchet MS"/>
                <a:cs typeface="Trebuchet MS"/>
              </a:rPr>
              <a:t>in</a:t>
            </a:r>
            <a:endParaRPr sz="4400">
              <a:latin typeface="Trebuchet MS"/>
              <a:cs typeface="Trebuchet MS"/>
            </a:endParaRPr>
          </a:p>
          <a:p>
            <a:pPr marL="355600" marR="941069">
              <a:lnSpc>
                <a:spcPct val="107000"/>
              </a:lnSpc>
              <a:spcBef>
                <a:spcPts val="5"/>
              </a:spcBef>
            </a:pPr>
            <a:r>
              <a:rPr sz="4400" spc="-20" dirty="0">
                <a:latin typeface="Trebuchet MS"/>
                <a:cs typeface="Trebuchet MS"/>
              </a:rPr>
              <a:t>their</a:t>
            </a:r>
            <a:r>
              <a:rPr sz="4400" spc="-165" dirty="0">
                <a:latin typeface="Trebuchet MS"/>
                <a:cs typeface="Trebuchet MS"/>
              </a:rPr>
              <a:t> </a:t>
            </a:r>
            <a:r>
              <a:rPr sz="4400" dirty="0">
                <a:latin typeface="Trebuchet MS"/>
                <a:cs typeface="Trebuchet MS"/>
              </a:rPr>
              <a:t>infrastructure</a:t>
            </a:r>
            <a:r>
              <a:rPr sz="4400" spc="-114" dirty="0">
                <a:latin typeface="Trebuchet MS"/>
                <a:cs typeface="Trebuchet MS"/>
              </a:rPr>
              <a:t> </a:t>
            </a:r>
            <a:r>
              <a:rPr sz="4400" spc="160" dirty="0">
                <a:latin typeface="Trebuchet MS"/>
                <a:cs typeface="Trebuchet MS"/>
              </a:rPr>
              <a:t>as</a:t>
            </a:r>
            <a:r>
              <a:rPr sz="4400" spc="-135" dirty="0">
                <a:latin typeface="Trebuchet MS"/>
                <a:cs typeface="Trebuchet MS"/>
              </a:rPr>
              <a:t> </a:t>
            </a:r>
            <a:r>
              <a:rPr sz="4400" spc="-90" dirty="0">
                <a:latin typeface="Trebuchet MS"/>
                <a:cs typeface="Trebuchet MS"/>
              </a:rPr>
              <a:t>that</a:t>
            </a:r>
            <a:r>
              <a:rPr sz="4400" spc="-150" dirty="0">
                <a:latin typeface="Trebuchet MS"/>
                <a:cs typeface="Trebuchet MS"/>
              </a:rPr>
              <a:t> </a:t>
            </a:r>
            <a:r>
              <a:rPr sz="4400" spc="-220" dirty="0">
                <a:latin typeface="Trebuchet MS"/>
                <a:cs typeface="Trebuchet MS"/>
              </a:rPr>
              <a:t>two</a:t>
            </a:r>
            <a:r>
              <a:rPr sz="4400" spc="-110" dirty="0">
                <a:latin typeface="Trebuchet MS"/>
                <a:cs typeface="Trebuchet MS"/>
              </a:rPr>
              <a:t> </a:t>
            </a:r>
            <a:r>
              <a:rPr sz="4400" dirty="0">
                <a:latin typeface="Trebuchet MS"/>
                <a:cs typeface="Trebuchet MS"/>
              </a:rPr>
              <a:t>room</a:t>
            </a:r>
            <a:r>
              <a:rPr sz="4400" spc="-170" dirty="0">
                <a:latin typeface="Trebuchet MS"/>
                <a:cs typeface="Trebuchet MS"/>
              </a:rPr>
              <a:t> </a:t>
            </a:r>
            <a:r>
              <a:rPr sz="4400" spc="-60" dirty="0">
                <a:latin typeface="Trebuchet MS"/>
                <a:cs typeface="Trebuchet MS"/>
              </a:rPr>
              <a:t>types</a:t>
            </a:r>
            <a:r>
              <a:rPr sz="4400" spc="-135" dirty="0">
                <a:latin typeface="Trebuchet MS"/>
                <a:cs typeface="Trebuchet MS"/>
              </a:rPr>
              <a:t> </a:t>
            </a:r>
            <a:r>
              <a:rPr sz="4400" dirty="0">
                <a:latin typeface="Trebuchet MS"/>
                <a:cs typeface="Trebuchet MS"/>
              </a:rPr>
              <a:t>are</a:t>
            </a:r>
            <a:r>
              <a:rPr sz="4400" spc="-135" dirty="0">
                <a:latin typeface="Trebuchet MS"/>
                <a:cs typeface="Trebuchet MS"/>
              </a:rPr>
              <a:t> </a:t>
            </a:r>
            <a:r>
              <a:rPr sz="4400" spc="-30" dirty="0">
                <a:latin typeface="Trebuchet MS"/>
                <a:cs typeface="Trebuchet MS"/>
              </a:rPr>
              <a:t>preferred</a:t>
            </a:r>
            <a:r>
              <a:rPr sz="4400" spc="-125" dirty="0">
                <a:latin typeface="Trebuchet MS"/>
                <a:cs typeface="Trebuchet MS"/>
              </a:rPr>
              <a:t> </a:t>
            </a:r>
            <a:r>
              <a:rPr sz="4400" spc="-25" dirty="0">
                <a:latin typeface="Trebuchet MS"/>
                <a:cs typeface="Trebuchet MS"/>
              </a:rPr>
              <a:t>the </a:t>
            </a:r>
            <a:r>
              <a:rPr sz="4400" spc="-10" dirty="0">
                <a:latin typeface="Trebuchet MS"/>
                <a:cs typeface="Trebuchet MS"/>
              </a:rPr>
              <a:t>most.</a:t>
            </a:r>
            <a:endParaRPr sz="4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360"/>
              </a:spcBef>
              <a:buFont typeface="Symbol"/>
              <a:buChar char=""/>
              <a:tabLst>
                <a:tab pos="355600" algn="l"/>
              </a:tabLst>
            </a:pPr>
            <a:r>
              <a:rPr sz="4400" spc="-65" dirty="0">
                <a:latin typeface="Trebuchet MS"/>
                <a:cs typeface="Trebuchet MS"/>
              </a:rPr>
              <a:t>While</a:t>
            </a:r>
            <a:r>
              <a:rPr sz="4400" dirty="0">
                <a:latin typeface="Trebuchet MS"/>
                <a:cs typeface="Trebuchet MS"/>
              </a:rPr>
              <a:t> </a:t>
            </a:r>
            <a:r>
              <a:rPr sz="4400" spc="-130" dirty="0">
                <a:latin typeface="Trebuchet MS"/>
                <a:cs typeface="Trebuchet MS"/>
              </a:rPr>
              <a:t>they</a:t>
            </a:r>
            <a:r>
              <a:rPr sz="4400" dirty="0">
                <a:latin typeface="Trebuchet MS"/>
                <a:cs typeface="Trebuchet MS"/>
              </a:rPr>
              <a:t> should</a:t>
            </a:r>
            <a:r>
              <a:rPr sz="4400" spc="-10" dirty="0">
                <a:latin typeface="Trebuchet MS"/>
                <a:cs typeface="Trebuchet MS"/>
              </a:rPr>
              <a:t> </a:t>
            </a:r>
            <a:r>
              <a:rPr sz="4400" dirty="0">
                <a:latin typeface="Trebuchet MS"/>
                <a:cs typeface="Trebuchet MS"/>
              </a:rPr>
              <a:t>focus</a:t>
            </a:r>
            <a:r>
              <a:rPr sz="4400" spc="-25" dirty="0">
                <a:latin typeface="Trebuchet MS"/>
                <a:cs typeface="Trebuchet MS"/>
              </a:rPr>
              <a:t> </a:t>
            </a:r>
            <a:r>
              <a:rPr sz="4400" dirty="0">
                <a:latin typeface="Trebuchet MS"/>
                <a:cs typeface="Trebuchet MS"/>
              </a:rPr>
              <a:t>on</a:t>
            </a:r>
            <a:r>
              <a:rPr sz="4400" spc="-5" dirty="0">
                <a:latin typeface="Trebuchet MS"/>
                <a:cs typeface="Trebuchet MS"/>
              </a:rPr>
              <a:t> </a:t>
            </a:r>
            <a:r>
              <a:rPr sz="4400" dirty="0">
                <a:latin typeface="Trebuchet MS"/>
                <a:cs typeface="Trebuchet MS"/>
              </a:rPr>
              <a:t>giving</a:t>
            </a:r>
            <a:r>
              <a:rPr sz="4400" spc="5" dirty="0">
                <a:latin typeface="Trebuchet MS"/>
                <a:cs typeface="Trebuchet MS"/>
              </a:rPr>
              <a:t> </a:t>
            </a:r>
            <a:r>
              <a:rPr sz="4400" dirty="0">
                <a:latin typeface="Trebuchet MS"/>
                <a:cs typeface="Trebuchet MS"/>
              </a:rPr>
              <a:t>some</a:t>
            </a:r>
            <a:r>
              <a:rPr sz="4400" spc="-15" dirty="0">
                <a:latin typeface="Trebuchet MS"/>
                <a:cs typeface="Trebuchet MS"/>
              </a:rPr>
              <a:t> </a:t>
            </a:r>
            <a:r>
              <a:rPr sz="4400" dirty="0">
                <a:latin typeface="Trebuchet MS"/>
                <a:cs typeface="Trebuchet MS"/>
              </a:rPr>
              <a:t>good</a:t>
            </a:r>
            <a:r>
              <a:rPr sz="4400" spc="-15" dirty="0">
                <a:latin typeface="Trebuchet MS"/>
                <a:cs typeface="Trebuchet MS"/>
              </a:rPr>
              <a:t> </a:t>
            </a:r>
            <a:r>
              <a:rPr sz="4400" spc="-65" dirty="0">
                <a:latin typeface="Trebuchet MS"/>
                <a:cs typeface="Trebuchet MS"/>
              </a:rPr>
              <a:t>benefits</a:t>
            </a:r>
            <a:r>
              <a:rPr sz="4400" dirty="0">
                <a:latin typeface="Trebuchet MS"/>
                <a:cs typeface="Trebuchet MS"/>
              </a:rPr>
              <a:t> </a:t>
            </a:r>
            <a:r>
              <a:rPr sz="4400" spc="80" dirty="0">
                <a:latin typeface="Trebuchet MS"/>
                <a:cs typeface="Trebuchet MS"/>
              </a:rPr>
              <a:t>or</a:t>
            </a:r>
            <a:r>
              <a:rPr sz="4400" spc="-15" dirty="0">
                <a:latin typeface="Trebuchet MS"/>
                <a:cs typeface="Trebuchet MS"/>
              </a:rPr>
              <a:t> </a:t>
            </a:r>
            <a:r>
              <a:rPr sz="4400" spc="-10" dirty="0">
                <a:latin typeface="Trebuchet MS"/>
                <a:cs typeface="Trebuchet MS"/>
              </a:rPr>
              <a:t>offers</a:t>
            </a:r>
            <a:endParaRPr sz="4400">
              <a:latin typeface="Trebuchet MS"/>
              <a:cs typeface="Trebuchet MS"/>
            </a:endParaRPr>
          </a:p>
          <a:p>
            <a:pPr marL="355600" marR="701040">
              <a:lnSpc>
                <a:spcPct val="107000"/>
              </a:lnSpc>
              <a:spcBef>
                <a:spcPts val="5"/>
              </a:spcBef>
            </a:pPr>
            <a:r>
              <a:rPr sz="4400" dirty="0">
                <a:latin typeface="Trebuchet MS"/>
                <a:cs typeface="Trebuchet MS"/>
              </a:rPr>
              <a:t>for</a:t>
            </a:r>
            <a:r>
              <a:rPr sz="4400" spc="-150" dirty="0">
                <a:latin typeface="Trebuchet MS"/>
                <a:cs typeface="Trebuchet MS"/>
              </a:rPr>
              <a:t> </a:t>
            </a:r>
            <a:r>
              <a:rPr sz="4400" dirty="0">
                <a:latin typeface="Trebuchet MS"/>
                <a:cs typeface="Trebuchet MS"/>
              </a:rPr>
              <a:t>other</a:t>
            </a:r>
            <a:r>
              <a:rPr sz="4400" spc="-150" dirty="0">
                <a:latin typeface="Trebuchet MS"/>
                <a:cs typeface="Trebuchet MS"/>
              </a:rPr>
              <a:t> </a:t>
            </a:r>
            <a:r>
              <a:rPr sz="4400" dirty="0">
                <a:latin typeface="Trebuchet MS"/>
                <a:cs typeface="Trebuchet MS"/>
              </a:rPr>
              <a:t>room</a:t>
            </a:r>
            <a:r>
              <a:rPr sz="4400" spc="-155" dirty="0">
                <a:latin typeface="Trebuchet MS"/>
                <a:cs typeface="Trebuchet MS"/>
              </a:rPr>
              <a:t> </a:t>
            </a:r>
            <a:r>
              <a:rPr sz="4400" spc="-50" dirty="0">
                <a:latin typeface="Trebuchet MS"/>
                <a:cs typeface="Trebuchet MS"/>
              </a:rPr>
              <a:t>types</a:t>
            </a:r>
            <a:r>
              <a:rPr sz="4400" spc="-145" dirty="0">
                <a:latin typeface="Trebuchet MS"/>
                <a:cs typeface="Trebuchet MS"/>
              </a:rPr>
              <a:t> </a:t>
            </a:r>
            <a:r>
              <a:rPr sz="4400" spc="-10" dirty="0">
                <a:latin typeface="Trebuchet MS"/>
                <a:cs typeface="Trebuchet MS"/>
              </a:rPr>
              <a:t>which</a:t>
            </a:r>
            <a:r>
              <a:rPr sz="4400" spc="-145" dirty="0">
                <a:latin typeface="Trebuchet MS"/>
                <a:cs typeface="Trebuchet MS"/>
              </a:rPr>
              <a:t> </a:t>
            </a:r>
            <a:r>
              <a:rPr sz="4400" dirty="0">
                <a:latin typeface="Trebuchet MS"/>
                <a:cs typeface="Trebuchet MS"/>
              </a:rPr>
              <a:t>makes</a:t>
            </a:r>
            <a:r>
              <a:rPr sz="4400" spc="-150" dirty="0">
                <a:latin typeface="Trebuchet MS"/>
                <a:cs typeface="Trebuchet MS"/>
              </a:rPr>
              <a:t> </a:t>
            </a:r>
            <a:r>
              <a:rPr sz="4400" spc="-75" dirty="0">
                <a:latin typeface="Trebuchet MS"/>
                <a:cs typeface="Trebuchet MS"/>
              </a:rPr>
              <a:t>them</a:t>
            </a:r>
            <a:r>
              <a:rPr sz="4400" spc="-155" dirty="0">
                <a:latin typeface="Trebuchet MS"/>
                <a:cs typeface="Trebuchet MS"/>
              </a:rPr>
              <a:t> </a:t>
            </a:r>
            <a:r>
              <a:rPr sz="4400" dirty="0">
                <a:latin typeface="Trebuchet MS"/>
                <a:cs typeface="Trebuchet MS"/>
              </a:rPr>
              <a:t>almost</a:t>
            </a:r>
            <a:r>
              <a:rPr sz="4400" spc="-145" dirty="0">
                <a:latin typeface="Trebuchet MS"/>
                <a:cs typeface="Trebuchet MS"/>
              </a:rPr>
              <a:t> </a:t>
            </a:r>
            <a:r>
              <a:rPr sz="4400" spc="-60" dirty="0">
                <a:latin typeface="Trebuchet MS"/>
                <a:cs typeface="Trebuchet MS"/>
              </a:rPr>
              <a:t>fully</a:t>
            </a:r>
            <a:r>
              <a:rPr sz="4400" spc="-145" dirty="0">
                <a:latin typeface="Trebuchet MS"/>
                <a:cs typeface="Trebuchet MS"/>
              </a:rPr>
              <a:t> </a:t>
            </a:r>
            <a:r>
              <a:rPr sz="4400" spc="-10" dirty="0">
                <a:latin typeface="Trebuchet MS"/>
                <a:cs typeface="Trebuchet MS"/>
              </a:rPr>
              <a:t>occupied </a:t>
            </a:r>
            <a:r>
              <a:rPr sz="4400" spc="-85" dirty="0">
                <a:latin typeface="Trebuchet MS"/>
                <a:cs typeface="Trebuchet MS"/>
              </a:rPr>
              <a:t>even</a:t>
            </a:r>
            <a:r>
              <a:rPr sz="4400" spc="-65" dirty="0">
                <a:latin typeface="Trebuchet MS"/>
                <a:cs typeface="Trebuchet MS"/>
              </a:rPr>
              <a:t> </a:t>
            </a:r>
            <a:r>
              <a:rPr sz="4400" spc="60" dirty="0">
                <a:latin typeface="Trebuchet MS"/>
                <a:cs typeface="Trebuchet MS"/>
              </a:rPr>
              <a:t>during</a:t>
            </a:r>
            <a:r>
              <a:rPr sz="4400" spc="-60" dirty="0">
                <a:latin typeface="Trebuchet MS"/>
                <a:cs typeface="Trebuchet MS"/>
              </a:rPr>
              <a:t> </a:t>
            </a:r>
            <a:r>
              <a:rPr sz="4400" spc="-90" dirty="0">
                <a:latin typeface="Trebuchet MS"/>
                <a:cs typeface="Trebuchet MS"/>
              </a:rPr>
              <a:t>non-</a:t>
            </a:r>
            <a:r>
              <a:rPr sz="4400" spc="55" dirty="0">
                <a:latin typeface="Trebuchet MS"/>
                <a:cs typeface="Trebuchet MS"/>
              </a:rPr>
              <a:t>seasonal</a:t>
            </a:r>
            <a:r>
              <a:rPr sz="4400" spc="-95" dirty="0">
                <a:latin typeface="Trebuchet MS"/>
                <a:cs typeface="Trebuchet MS"/>
              </a:rPr>
              <a:t> </a:t>
            </a:r>
            <a:r>
              <a:rPr sz="4400" spc="-10" dirty="0">
                <a:latin typeface="Trebuchet MS"/>
                <a:cs typeface="Trebuchet MS"/>
              </a:rPr>
              <a:t>time.</a:t>
            </a:r>
            <a:endParaRPr sz="4400">
              <a:latin typeface="Trebuchet MS"/>
              <a:cs typeface="Trebuchet MS"/>
            </a:endParaRPr>
          </a:p>
          <a:p>
            <a:pPr marL="355600" marR="72390" indent="-343535">
              <a:lnSpc>
                <a:spcPct val="107000"/>
              </a:lnSpc>
              <a:buFont typeface="Symbol"/>
              <a:buChar char=""/>
              <a:tabLst>
                <a:tab pos="355600" algn="l"/>
              </a:tabLst>
            </a:pPr>
            <a:r>
              <a:rPr sz="4400" dirty="0">
                <a:latin typeface="Trebuchet MS"/>
                <a:cs typeface="Trebuchet MS"/>
              </a:rPr>
              <a:t>Both</a:t>
            </a:r>
            <a:r>
              <a:rPr sz="4400" spc="-15" dirty="0">
                <a:latin typeface="Trebuchet MS"/>
                <a:cs typeface="Trebuchet MS"/>
              </a:rPr>
              <a:t> </a:t>
            </a:r>
            <a:r>
              <a:rPr sz="4400" dirty="0">
                <a:latin typeface="Trebuchet MS"/>
                <a:cs typeface="Trebuchet MS"/>
              </a:rPr>
              <a:t>of</a:t>
            </a:r>
            <a:r>
              <a:rPr sz="4400" spc="-25" dirty="0">
                <a:latin typeface="Trebuchet MS"/>
                <a:cs typeface="Trebuchet MS"/>
              </a:rPr>
              <a:t> </a:t>
            </a:r>
            <a:r>
              <a:rPr sz="4400" spc="-75" dirty="0">
                <a:latin typeface="Trebuchet MS"/>
                <a:cs typeface="Trebuchet MS"/>
              </a:rPr>
              <a:t>them</a:t>
            </a:r>
            <a:r>
              <a:rPr sz="4400" spc="-25" dirty="0">
                <a:latin typeface="Trebuchet MS"/>
                <a:cs typeface="Trebuchet MS"/>
              </a:rPr>
              <a:t> </a:t>
            </a:r>
            <a:r>
              <a:rPr sz="4400" dirty="0">
                <a:latin typeface="Trebuchet MS"/>
                <a:cs typeface="Trebuchet MS"/>
              </a:rPr>
              <a:t>should</a:t>
            </a:r>
            <a:r>
              <a:rPr sz="4400" spc="-10" dirty="0">
                <a:latin typeface="Trebuchet MS"/>
                <a:cs typeface="Trebuchet MS"/>
              </a:rPr>
              <a:t> </a:t>
            </a:r>
            <a:r>
              <a:rPr sz="4400" dirty="0">
                <a:latin typeface="Trebuchet MS"/>
                <a:cs typeface="Trebuchet MS"/>
              </a:rPr>
              <a:t>focus</a:t>
            </a:r>
            <a:r>
              <a:rPr sz="4400" spc="-5" dirty="0">
                <a:latin typeface="Trebuchet MS"/>
                <a:cs typeface="Trebuchet MS"/>
              </a:rPr>
              <a:t> </a:t>
            </a:r>
            <a:r>
              <a:rPr sz="4400" dirty="0">
                <a:latin typeface="Trebuchet MS"/>
                <a:cs typeface="Trebuchet MS"/>
              </a:rPr>
              <a:t>on</a:t>
            </a:r>
            <a:r>
              <a:rPr sz="4400" spc="-25" dirty="0">
                <a:latin typeface="Trebuchet MS"/>
                <a:cs typeface="Trebuchet MS"/>
              </a:rPr>
              <a:t> </a:t>
            </a:r>
            <a:r>
              <a:rPr sz="4400" dirty="0">
                <a:latin typeface="Trebuchet MS"/>
                <a:cs typeface="Trebuchet MS"/>
              </a:rPr>
              <a:t>advertising</a:t>
            </a:r>
            <a:r>
              <a:rPr sz="4400" spc="-5" dirty="0">
                <a:latin typeface="Trebuchet MS"/>
                <a:cs typeface="Trebuchet MS"/>
              </a:rPr>
              <a:t> </a:t>
            </a:r>
            <a:r>
              <a:rPr sz="4400" dirty="0">
                <a:latin typeface="Trebuchet MS"/>
                <a:cs typeface="Trebuchet MS"/>
              </a:rPr>
              <a:t>through</a:t>
            </a:r>
            <a:r>
              <a:rPr sz="4400" spc="-15" dirty="0">
                <a:latin typeface="Trebuchet MS"/>
                <a:cs typeface="Trebuchet MS"/>
              </a:rPr>
              <a:t> </a:t>
            </a:r>
            <a:r>
              <a:rPr sz="4400" spc="-10" dirty="0">
                <a:latin typeface="Trebuchet MS"/>
                <a:cs typeface="Trebuchet MS"/>
              </a:rPr>
              <a:t>various </a:t>
            </a:r>
            <a:r>
              <a:rPr sz="4400" dirty="0">
                <a:latin typeface="Trebuchet MS"/>
                <a:cs typeface="Trebuchet MS"/>
              </a:rPr>
              <a:t>promotional</a:t>
            </a:r>
            <a:r>
              <a:rPr sz="4400" spc="-180" dirty="0">
                <a:latin typeface="Trebuchet MS"/>
                <a:cs typeface="Trebuchet MS"/>
              </a:rPr>
              <a:t> </a:t>
            </a:r>
            <a:r>
              <a:rPr sz="4400" dirty="0">
                <a:latin typeface="Trebuchet MS"/>
                <a:cs typeface="Trebuchet MS"/>
              </a:rPr>
              <a:t>means</a:t>
            </a:r>
            <a:r>
              <a:rPr sz="4400" spc="-150" dirty="0">
                <a:latin typeface="Trebuchet MS"/>
                <a:cs typeface="Trebuchet MS"/>
              </a:rPr>
              <a:t> </a:t>
            </a:r>
            <a:r>
              <a:rPr sz="4400" spc="-10" dirty="0">
                <a:latin typeface="Trebuchet MS"/>
                <a:cs typeface="Trebuchet MS"/>
              </a:rPr>
              <a:t>to</a:t>
            </a:r>
            <a:r>
              <a:rPr sz="4400" spc="-150" dirty="0">
                <a:latin typeface="Trebuchet MS"/>
                <a:cs typeface="Trebuchet MS"/>
              </a:rPr>
              <a:t> </a:t>
            </a:r>
            <a:r>
              <a:rPr sz="4400" dirty="0">
                <a:latin typeface="Trebuchet MS"/>
                <a:cs typeface="Trebuchet MS"/>
              </a:rPr>
              <a:t>showcase</a:t>
            </a:r>
            <a:r>
              <a:rPr sz="4400" spc="-170" dirty="0">
                <a:latin typeface="Trebuchet MS"/>
                <a:cs typeface="Trebuchet MS"/>
              </a:rPr>
              <a:t> </a:t>
            </a:r>
            <a:r>
              <a:rPr sz="4400" spc="-20" dirty="0">
                <a:latin typeface="Trebuchet MS"/>
                <a:cs typeface="Trebuchet MS"/>
              </a:rPr>
              <a:t>their</a:t>
            </a:r>
            <a:r>
              <a:rPr sz="4400" spc="-150" dirty="0">
                <a:latin typeface="Trebuchet MS"/>
                <a:cs typeface="Trebuchet MS"/>
              </a:rPr>
              <a:t> </a:t>
            </a:r>
            <a:r>
              <a:rPr sz="4400" dirty="0">
                <a:latin typeface="Trebuchet MS"/>
                <a:cs typeface="Trebuchet MS"/>
              </a:rPr>
              <a:t>infrastructural</a:t>
            </a:r>
            <a:r>
              <a:rPr sz="4400" spc="-135" dirty="0">
                <a:latin typeface="Trebuchet MS"/>
                <a:cs typeface="Trebuchet MS"/>
              </a:rPr>
              <a:t> </a:t>
            </a:r>
            <a:r>
              <a:rPr sz="4400" spc="-10" dirty="0">
                <a:latin typeface="Trebuchet MS"/>
                <a:cs typeface="Trebuchet MS"/>
              </a:rPr>
              <a:t>facility, services,</a:t>
            </a:r>
            <a:r>
              <a:rPr sz="4400" spc="-150" dirty="0">
                <a:latin typeface="Trebuchet MS"/>
                <a:cs typeface="Trebuchet MS"/>
              </a:rPr>
              <a:t> </a:t>
            </a:r>
            <a:r>
              <a:rPr sz="4400" dirty="0">
                <a:latin typeface="Trebuchet MS"/>
                <a:cs typeface="Trebuchet MS"/>
              </a:rPr>
              <a:t>cultural</a:t>
            </a:r>
            <a:r>
              <a:rPr sz="4400" spc="-145" dirty="0">
                <a:latin typeface="Trebuchet MS"/>
                <a:cs typeface="Trebuchet MS"/>
              </a:rPr>
              <a:t> </a:t>
            </a:r>
            <a:r>
              <a:rPr sz="4400" dirty="0">
                <a:latin typeface="Trebuchet MS"/>
                <a:cs typeface="Trebuchet MS"/>
              </a:rPr>
              <a:t>belonging</a:t>
            </a:r>
            <a:r>
              <a:rPr sz="4400" spc="-160" dirty="0">
                <a:latin typeface="Trebuchet MS"/>
                <a:cs typeface="Trebuchet MS"/>
              </a:rPr>
              <a:t> </a:t>
            </a:r>
            <a:r>
              <a:rPr sz="4400" dirty="0">
                <a:latin typeface="Trebuchet MS"/>
                <a:cs typeface="Trebuchet MS"/>
              </a:rPr>
              <a:t>and</a:t>
            </a:r>
            <a:r>
              <a:rPr sz="4400" spc="-145" dirty="0">
                <a:latin typeface="Trebuchet MS"/>
                <a:cs typeface="Trebuchet MS"/>
              </a:rPr>
              <a:t> </a:t>
            </a:r>
            <a:r>
              <a:rPr sz="4400" spc="-40" dirty="0">
                <a:latin typeface="Trebuchet MS"/>
                <a:cs typeface="Trebuchet MS"/>
              </a:rPr>
              <a:t>hospitality</a:t>
            </a:r>
            <a:r>
              <a:rPr sz="4400" spc="-150" dirty="0">
                <a:latin typeface="Trebuchet MS"/>
                <a:cs typeface="Trebuchet MS"/>
              </a:rPr>
              <a:t> </a:t>
            </a:r>
            <a:r>
              <a:rPr sz="4400" spc="-20" dirty="0">
                <a:latin typeface="Trebuchet MS"/>
                <a:cs typeface="Trebuchet MS"/>
              </a:rPr>
              <a:t>which</a:t>
            </a:r>
            <a:r>
              <a:rPr sz="4400" spc="-165" dirty="0">
                <a:latin typeface="Trebuchet MS"/>
                <a:cs typeface="Trebuchet MS"/>
              </a:rPr>
              <a:t> </a:t>
            </a:r>
            <a:r>
              <a:rPr sz="4400" dirty="0">
                <a:latin typeface="Trebuchet MS"/>
                <a:cs typeface="Trebuchet MS"/>
              </a:rPr>
              <a:t>in</a:t>
            </a:r>
            <a:r>
              <a:rPr sz="4400" spc="-150" dirty="0">
                <a:latin typeface="Trebuchet MS"/>
                <a:cs typeface="Trebuchet MS"/>
              </a:rPr>
              <a:t> </a:t>
            </a:r>
            <a:r>
              <a:rPr sz="4400" dirty="0">
                <a:latin typeface="Trebuchet MS"/>
                <a:cs typeface="Trebuchet MS"/>
              </a:rPr>
              <a:t>general</a:t>
            </a:r>
            <a:r>
              <a:rPr sz="4400" spc="-135" dirty="0">
                <a:latin typeface="Trebuchet MS"/>
                <a:cs typeface="Trebuchet MS"/>
              </a:rPr>
              <a:t> </a:t>
            </a:r>
            <a:r>
              <a:rPr sz="4400" spc="-20" dirty="0">
                <a:latin typeface="Trebuchet MS"/>
                <a:cs typeface="Trebuchet MS"/>
              </a:rPr>
              <a:t>will </a:t>
            </a:r>
            <a:r>
              <a:rPr sz="4400" dirty="0">
                <a:latin typeface="Trebuchet MS"/>
                <a:cs typeface="Trebuchet MS"/>
              </a:rPr>
              <a:t>increase</a:t>
            </a:r>
            <a:r>
              <a:rPr sz="4400" spc="-155" dirty="0">
                <a:latin typeface="Trebuchet MS"/>
                <a:cs typeface="Trebuchet MS"/>
              </a:rPr>
              <a:t> </a:t>
            </a:r>
            <a:r>
              <a:rPr sz="4400" dirty="0">
                <a:latin typeface="Trebuchet MS"/>
                <a:cs typeface="Trebuchet MS"/>
              </a:rPr>
              <a:t>their</a:t>
            </a:r>
            <a:r>
              <a:rPr sz="4400" spc="-135" dirty="0">
                <a:latin typeface="Trebuchet MS"/>
                <a:cs typeface="Trebuchet MS"/>
              </a:rPr>
              <a:t> </a:t>
            </a:r>
            <a:r>
              <a:rPr sz="4400" dirty="0">
                <a:latin typeface="Trebuchet MS"/>
                <a:cs typeface="Trebuchet MS"/>
              </a:rPr>
              <a:t>visitors</a:t>
            </a:r>
            <a:r>
              <a:rPr sz="4400" spc="-135" dirty="0">
                <a:latin typeface="Trebuchet MS"/>
                <a:cs typeface="Trebuchet MS"/>
              </a:rPr>
              <a:t> </a:t>
            </a:r>
            <a:r>
              <a:rPr sz="4400" dirty="0">
                <a:latin typeface="Trebuchet MS"/>
                <a:cs typeface="Trebuchet MS"/>
              </a:rPr>
              <a:t>from</a:t>
            </a:r>
            <a:r>
              <a:rPr sz="4400" spc="-165" dirty="0">
                <a:latin typeface="Trebuchet MS"/>
                <a:cs typeface="Trebuchet MS"/>
              </a:rPr>
              <a:t> </a:t>
            </a:r>
            <a:r>
              <a:rPr sz="4400" dirty="0">
                <a:latin typeface="Trebuchet MS"/>
                <a:cs typeface="Trebuchet MS"/>
              </a:rPr>
              <a:t>all</a:t>
            </a:r>
            <a:r>
              <a:rPr sz="4400" spc="-140" dirty="0">
                <a:latin typeface="Trebuchet MS"/>
                <a:cs typeface="Trebuchet MS"/>
              </a:rPr>
              <a:t> </a:t>
            </a:r>
            <a:r>
              <a:rPr sz="4400" spc="-75" dirty="0">
                <a:latin typeface="Trebuchet MS"/>
                <a:cs typeface="Trebuchet MS"/>
              </a:rPr>
              <a:t>the</a:t>
            </a:r>
            <a:r>
              <a:rPr sz="4400" spc="-135" dirty="0">
                <a:latin typeface="Trebuchet MS"/>
                <a:cs typeface="Trebuchet MS"/>
              </a:rPr>
              <a:t> </a:t>
            </a:r>
            <a:r>
              <a:rPr sz="4400" spc="55" dirty="0">
                <a:latin typeface="Trebuchet MS"/>
                <a:cs typeface="Trebuchet MS"/>
              </a:rPr>
              <a:t>corners</a:t>
            </a:r>
            <a:r>
              <a:rPr sz="4400" spc="-140" dirty="0">
                <a:latin typeface="Trebuchet MS"/>
                <a:cs typeface="Trebuchet MS"/>
              </a:rPr>
              <a:t> </a:t>
            </a:r>
            <a:r>
              <a:rPr sz="4400" dirty="0">
                <a:latin typeface="Trebuchet MS"/>
                <a:cs typeface="Trebuchet MS"/>
              </a:rPr>
              <a:t>of</a:t>
            </a:r>
            <a:r>
              <a:rPr sz="4400" spc="-150" dirty="0">
                <a:latin typeface="Trebuchet MS"/>
                <a:cs typeface="Trebuchet MS"/>
              </a:rPr>
              <a:t> </a:t>
            </a:r>
            <a:r>
              <a:rPr sz="4400" spc="-75" dirty="0">
                <a:latin typeface="Trebuchet MS"/>
                <a:cs typeface="Trebuchet MS"/>
              </a:rPr>
              <a:t>the</a:t>
            </a:r>
            <a:r>
              <a:rPr sz="4400" spc="-135" dirty="0">
                <a:latin typeface="Trebuchet MS"/>
                <a:cs typeface="Trebuchet MS"/>
              </a:rPr>
              <a:t> </a:t>
            </a:r>
            <a:r>
              <a:rPr sz="4400" spc="-30" dirty="0">
                <a:latin typeface="Trebuchet MS"/>
                <a:cs typeface="Trebuchet MS"/>
              </a:rPr>
              <a:t>world</a:t>
            </a:r>
            <a:r>
              <a:rPr sz="4400" spc="-135" dirty="0">
                <a:latin typeface="Trebuchet MS"/>
                <a:cs typeface="Trebuchet MS"/>
              </a:rPr>
              <a:t> </a:t>
            </a:r>
            <a:r>
              <a:rPr sz="4400" spc="-25" dirty="0">
                <a:latin typeface="Trebuchet MS"/>
                <a:cs typeface="Trebuchet MS"/>
              </a:rPr>
              <a:t>and </a:t>
            </a:r>
            <a:r>
              <a:rPr sz="4400" dirty="0">
                <a:latin typeface="Trebuchet MS"/>
                <a:cs typeface="Trebuchet MS"/>
              </a:rPr>
              <a:t>increase</a:t>
            </a:r>
            <a:r>
              <a:rPr sz="4400" spc="-50" dirty="0">
                <a:latin typeface="Trebuchet MS"/>
                <a:cs typeface="Trebuchet MS"/>
              </a:rPr>
              <a:t> </a:t>
            </a:r>
            <a:r>
              <a:rPr sz="4400" spc="-20" dirty="0">
                <a:latin typeface="Trebuchet MS"/>
                <a:cs typeface="Trebuchet MS"/>
              </a:rPr>
              <a:t>their</a:t>
            </a:r>
            <a:r>
              <a:rPr sz="4400" spc="-50" dirty="0">
                <a:latin typeface="Trebuchet MS"/>
                <a:cs typeface="Trebuchet MS"/>
              </a:rPr>
              <a:t> </a:t>
            </a:r>
            <a:r>
              <a:rPr sz="4400" spc="95" dirty="0">
                <a:latin typeface="Trebuchet MS"/>
                <a:cs typeface="Trebuchet MS"/>
              </a:rPr>
              <a:t>business</a:t>
            </a:r>
            <a:r>
              <a:rPr sz="4400" spc="-50" dirty="0">
                <a:latin typeface="Trebuchet MS"/>
                <a:cs typeface="Trebuchet MS"/>
              </a:rPr>
              <a:t> </a:t>
            </a:r>
            <a:r>
              <a:rPr sz="4400" dirty="0">
                <a:latin typeface="Trebuchet MS"/>
                <a:cs typeface="Trebuchet MS"/>
              </a:rPr>
              <a:t>more</a:t>
            </a:r>
            <a:r>
              <a:rPr sz="4400" spc="-50" dirty="0">
                <a:latin typeface="Trebuchet MS"/>
                <a:cs typeface="Trebuchet MS"/>
              </a:rPr>
              <a:t> </a:t>
            </a:r>
            <a:r>
              <a:rPr sz="4400" dirty="0">
                <a:latin typeface="Trebuchet MS"/>
                <a:cs typeface="Trebuchet MS"/>
              </a:rPr>
              <a:t>and</a:t>
            </a:r>
            <a:r>
              <a:rPr sz="4400" spc="-50" dirty="0">
                <a:latin typeface="Trebuchet MS"/>
                <a:cs typeface="Trebuchet MS"/>
              </a:rPr>
              <a:t> </a:t>
            </a:r>
            <a:r>
              <a:rPr sz="4400" spc="-10" dirty="0">
                <a:latin typeface="Trebuchet MS"/>
                <a:cs typeface="Trebuchet MS"/>
              </a:rPr>
              <a:t>more.</a:t>
            </a:r>
            <a:endParaRPr sz="4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193547"/>
            <a:ext cx="14465808" cy="934516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6791432" y="2394204"/>
            <a:ext cx="1496695" cy="1226820"/>
          </a:xfrm>
          <a:custGeom>
            <a:avLst/>
            <a:gdLst/>
            <a:ahLst/>
            <a:cxnLst/>
            <a:rect l="l" t="t" r="r" b="b"/>
            <a:pathLst>
              <a:path w="1496694" h="1226820">
                <a:moveTo>
                  <a:pt x="0" y="1226820"/>
                </a:moveTo>
                <a:lnTo>
                  <a:pt x="1496567" y="1226820"/>
                </a:lnTo>
                <a:lnTo>
                  <a:pt x="1496567" y="0"/>
                </a:lnTo>
                <a:lnTo>
                  <a:pt x="0" y="0"/>
                </a:lnTo>
                <a:lnTo>
                  <a:pt x="0" y="1226820"/>
                </a:lnTo>
                <a:close/>
              </a:path>
            </a:pathLst>
          </a:custGeom>
          <a:solidFill>
            <a:srgbClr val="1737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782800" y="4229100"/>
            <a:ext cx="3505200" cy="1225550"/>
          </a:xfrm>
          <a:custGeom>
            <a:avLst/>
            <a:gdLst/>
            <a:ahLst/>
            <a:cxnLst/>
            <a:rect l="l" t="t" r="r" b="b"/>
            <a:pathLst>
              <a:path w="3505200" h="1225550">
                <a:moveTo>
                  <a:pt x="0" y="1225296"/>
                </a:moveTo>
                <a:lnTo>
                  <a:pt x="3505200" y="1225296"/>
                </a:lnTo>
                <a:lnTo>
                  <a:pt x="3505200" y="0"/>
                </a:lnTo>
                <a:lnTo>
                  <a:pt x="0" y="0"/>
                </a:lnTo>
                <a:lnTo>
                  <a:pt x="0" y="1225296"/>
                </a:lnTo>
                <a:close/>
              </a:path>
            </a:pathLst>
          </a:custGeom>
          <a:solidFill>
            <a:srgbClr val="3085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053815" y="6134100"/>
            <a:ext cx="2234565" cy="1225550"/>
          </a:xfrm>
          <a:custGeom>
            <a:avLst/>
            <a:gdLst/>
            <a:ahLst/>
            <a:cxnLst/>
            <a:rect l="l" t="t" r="r" b="b"/>
            <a:pathLst>
              <a:path w="2234565" h="1225550">
                <a:moveTo>
                  <a:pt x="0" y="1225295"/>
                </a:moveTo>
                <a:lnTo>
                  <a:pt x="2234184" y="1225295"/>
                </a:lnTo>
                <a:lnTo>
                  <a:pt x="2234184" y="0"/>
                </a:lnTo>
                <a:lnTo>
                  <a:pt x="0" y="0"/>
                </a:lnTo>
                <a:lnTo>
                  <a:pt x="0" y="1225295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298167" y="8313419"/>
            <a:ext cx="3990340" cy="1225550"/>
          </a:xfrm>
          <a:custGeom>
            <a:avLst/>
            <a:gdLst/>
            <a:ahLst/>
            <a:cxnLst/>
            <a:rect l="l" t="t" r="r" b="b"/>
            <a:pathLst>
              <a:path w="3990340" h="1225550">
                <a:moveTo>
                  <a:pt x="0" y="1225295"/>
                </a:moveTo>
                <a:lnTo>
                  <a:pt x="3989832" y="1225295"/>
                </a:lnTo>
                <a:lnTo>
                  <a:pt x="3989832" y="0"/>
                </a:lnTo>
                <a:lnTo>
                  <a:pt x="0" y="0"/>
                </a:lnTo>
                <a:lnTo>
                  <a:pt x="0" y="1225295"/>
                </a:lnTo>
                <a:close/>
              </a:path>
            </a:pathLst>
          </a:custGeom>
          <a:solidFill>
            <a:srgbClr val="3085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298167" y="449580"/>
            <a:ext cx="3990340" cy="1225550"/>
          </a:xfrm>
          <a:custGeom>
            <a:avLst/>
            <a:gdLst/>
            <a:ahLst/>
            <a:cxnLst/>
            <a:rect l="l" t="t" r="r" b="b"/>
            <a:pathLst>
              <a:path w="3990340" h="1225550">
                <a:moveTo>
                  <a:pt x="0" y="1225296"/>
                </a:moveTo>
                <a:lnTo>
                  <a:pt x="3989832" y="1225296"/>
                </a:lnTo>
                <a:lnTo>
                  <a:pt x="3989832" y="0"/>
                </a:lnTo>
                <a:lnTo>
                  <a:pt x="0" y="0"/>
                </a:lnTo>
                <a:lnTo>
                  <a:pt x="0" y="1225296"/>
                </a:lnTo>
                <a:close/>
              </a:path>
            </a:pathLst>
          </a:custGeom>
          <a:solidFill>
            <a:srgbClr val="30859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791432" y="2394204"/>
            <a:ext cx="1496695" cy="1226820"/>
          </a:xfrm>
          <a:custGeom>
            <a:avLst/>
            <a:gdLst/>
            <a:ahLst/>
            <a:cxnLst/>
            <a:rect l="l" t="t" r="r" b="b"/>
            <a:pathLst>
              <a:path w="1496694" h="1226820">
                <a:moveTo>
                  <a:pt x="0" y="1226820"/>
                </a:moveTo>
                <a:lnTo>
                  <a:pt x="1496567" y="1226820"/>
                </a:lnTo>
                <a:lnTo>
                  <a:pt x="1496567" y="0"/>
                </a:lnTo>
                <a:lnTo>
                  <a:pt x="0" y="0"/>
                </a:lnTo>
                <a:lnTo>
                  <a:pt x="0" y="1226820"/>
                </a:lnTo>
                <a:close/>
              </a:path>
            </a:pathLst>
          </a:custGeom>
          <a:solidFill>
            <a:srgbClr val="17375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190500"/>
            <a:ext cx="14020800" cy="934821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4782800" y="4229100"/>
            <a:ext cx="3505200" cy="1225550"/>
          </a:xfrm>
          <a:custGeom>
            <a:avLst/>
            <a:gdLst/>
            <a:ahLst/>
            <a:cxnLst/>
            <a:rect l="l" t="t" r="r" b="b"/>
            <a:pathLst>
              <a:path w="3505200" h="1225550">
                <a:moveTo>
                  <a:pt x="0" y="1225296"/>
                </a:moveTo>
                <a:lnTo>
                  <a:pt x="3505200" y="1225296"/>
                </a:lnTo>
                <a:lnTo>
                  <a:pt x="3505200" y="0"/>
                </a:lnTo>
                <a:lnTo>
                  <a:pt x="0" y="0"/>
                </a:lnTo>
                <a:lnTo>
                  <a:pt x="0" y="1225296"/>
                </a:lnTo>
                <a:close/>
              </a:path>
            </a:pathLst>
          </a:custGeom>
          <a:solidFill>
            <a:srgbClr val="3085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053815" y="6134100"/>
            <a:ext cx="2234565" cy="1225550"/>
          </a:xfrm>
          <a:custGeom>
            <a:avLst/>
            <a:gdLst/>
            <a:ahLst/>
            <a:cxnLst/>
            <a:rect l="l" t="t" r="r" b="b"/>
            <a:pathLst>
              <a:path w="2234565" h="1225550">
                <a:moveTo>
                  <a:pt x="0" y="1225295"/>
                </a:moveTo>
                <a:lnTo>
                  <a:pt x="2234184" y="1225295"/>
                </a:lnTo>
                <a:lnTo>
                  <a:pt x="2234184" y="0"/>
                </a:lnTo>
                <a:lnTo>
                  <a:pt x="0" y="0"/>
                </a:lnTo>
                <a:lnTo>
                  <a:pt x="0" y="1225295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298167" y="8313419"/>
            <a:ext cx="3990340" cy="1225550"/>
          </a:xfrm>
          <a:custGeom>
            <a:avLst/>
            <a:gdLst/>
            <a:ahLst/>
            <a:cxnLst/>
            <a:rect l="l" t="t" r="r" b="b"/>
            <a:pathLst>
              <a:path w="3990340" h="1225550">
                <a:moveTo>
                  <a:pt x="0" y="1225295"/>
                </a:moveTo>
                <a:lnTo>
                  <a:pt x="3989832" y="1225295"/>
                </a:lnTo>
                <a:lnTo>
                  <a:pt x="3989832" y="0"/>
                </a:lnTo>
                <a:lnTo>
                  <a:pt x="0" y="0"/>
                </a:lnTo>
                <a:lnTo>
                  <a:pt x="0" y="1225295"/>
                </a:lnTo>
                <a:close/>
              </a:path>
            </a:pathLst>
          </a:custGeom>
          <a:solidFill>
            <a:srgbClr val="3085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298167" y="449580"/>
            <a:ext cx="3990340" cy="1225550"/>
          </a:xfrm>
          <a:custGeom>
            <a:avLst/>
            <a:gdLst/>
            <a:ahLst/>
            <a:cxnLst/>
            <a:rect l="l" t="t" r="r" b="b"/>
            <a:pathLst>
              <a:path w="3990340" h="1225550">
                <a:moveTo>
                  <a:pt x="0" y="1225296"/>
                </a:moveTo>
                <a:lnTo>
                  <a:pt x="3989832" y="1225296"/>
                </a:lnTo>
                <a:lnTo>
                  <a:pt x="3989832" y="0"/>
                </a:lnTo>
                <a:lnTo>
                  <a:pt x="0" y="0"/>
                </a:lnTo>
                <a:lnTo>
                  <a:pt x="0" y="1225296"/>
                </a:lnTo>
                <a:close/>
              </a:path>
            </a:pathLst>
          </a:custGeom>
          <a:solidFill>
            <a:srgbClr val="30859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00816" y="0"/>
            <a:ext cx="7187183" cy="1028699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902967" y="1134110"/>
            <a:ext cx="332105" cy="333375"/>
          </a:xfrm>
          <a:custGeom>
            <a:avLst/>
            <a:gdLst/>
            <a:ahLst/>
            <a:cxnLst/>
            <a:rect l="l" t="t" r="r" b="b"/>
            <a:pathLst>
              <a:path w="332105" h="333375">
                <a:moveTo>
                  <a:pt x="174117" y="245364"/>
                </a:moveTo>
                <a:lnTo>
                  <a:pt x="156718" y="245364"/>
                </a:lnTo>
                <a:lnTo>
                  <a:pt x="156718" y="329438"/>
                </a:lnTo>
                <a:lnTo>
                  <a:pt x="160655" y="333375"/>
                </a:lnTo>
                <a:lnTo>
                  <a:pt x="170180" y="333375"/>
                </a:lnTo>
                <a:lnTo>
                  <a:pt x="174117" y="329438"/>
                </a:lnTo>
                <a:lnTo>
                  <a:pt x="174117" y="245364"/>
                </a:lnTo>
                <a:close/>
              </a:path>
              <a:path w="332105" h="333375">
                <a:moveTo>
                  <a:pt x="189864" y="235585"/>
                </a:moveTo>
                <a:lnTo>
                  <a:pt x="141858" y="235585"/>
                </a:lnTo>
                <a:lnTo>
                  <a:pt x="74675" y="304038"/>
                </a:lnTo>
                <a:lnTo>
                  <a:pt x="71119" y="307594"/>
                </a:lnTo>
                <a:lnTo>
                  <a:pt x="71119" y="313436"/>
                </a:lnTo>
                <a:lnTo>
                  <a:pt x="74675" y="316484"/>
                </a:lnTo>
                <a:lnTo>
                  <a:pt x="78105" y="320040"/>
                </a:lnTo>
                <a:lnTo>
                  <a:pt x="83819" y="320040"/>
                </a:lnTo>
                <a:lnTo>
                  <a:pt x="86868" y="316484"/>
                </a:lnTo>
                <a:lnTo>
                  <a:pt x="156718" y="245364"/>
                </a:lnTo>
                <a:lnTo>
                  <a:pt x="199353" y="245364"/>
                </a:lnTo>
                <a:lnTo>
                  <a:pt x="189864" y="235585"/>
                </a:lnTo>
                <a:close/>
              </a:path>
              <a:path w="332105" h="333375">
                <a:moveTo>
                  <a:pt x="199353" y="245364"/>
                </a:moveTo>
                <a:lnTo>
                  <a:pt x="174117" y="245364"/>
                </a:lnTo>
                <a:lnTo>
                  <a:pt x="243967" y="316484"/>
                </a:lnTo>
                <a:lnTo>
                  <a:pt x="247523" y="320040"/>
                </a:lnTo>
                <a:lnTo>
                  <a:pt x="252730" y="320040"/>
                </a:lnTo>
                <a:lnTo>
                  <a:pt x="256286" y="316484"/>
                </a:lnTo>
                <a:lnTo>
                  <a:pt x="259714" y="312928"/>
                </a:lnTo>
                <a:lnTo>
                  <a:pt x="259714" y="307594"/>
                </a:lnTo>
                <a:lnTo>
                  <a:pt x="199353" y="245364"/>
                </a:lnTo>
                <a:close/>
              </a:path>
              <a:path w="332105" h="333375">
                <a:moveTo>
                  <a:pt x="327787" y="217805"/>
                </a:moveTo>
                <a:lnTo>
                  <a:pt x="3937" y="217805"/>
                </a:lnTo>
                <a:lnTo>
                  <a:pt x="0" y="221869"/>
                </a:lnTo>
                <a:lnTo>
                  <a:pt x="0" y="231648"/>
                </a:lnTo>
                <a:lnTo>
                  <a:pt x="3937" y="235585"/>
                </a:lnTo>
                <a:lnTo>
                  <a:pt x="327787" y="235585"/>
                </a:lnTo>
                <a:lnTo>
                  <a:pt x="331724" y="231648"/>
                </a:lnTo>
                <a:lnTo>
                  <a:pt x="331724" y="221869"/>
                </a:lnTo>
                <a:lnTo>
                  <a:pt x="327787" y="217805"/>
                </a:lnTo>
                <a:close/>
              </a:path>
              <a:path w="332105" h="333375">
                <a:moveTo>
                  <a:pt x="313817" y="35560"/>
                </a:moveTo>
                <a:lnTo>
                  <a:pt x="17906" y="35560"/>
                </a:lnTo>
                <a:lnTo>
                  <a:pt x="17399" y="36957"/>
                </a:lnTo>
                <a:lnTo>
                  <a:pt x="17399" y="217805"/>
                </a:lnTo>
                <a:lnTo>
                  <a:pt x="314325" y="217805"/>
                </a:lnTo>
                <a:lnTo>
                  <a:pt x="314325" y="208915"/>
                </a:lnTo>
                <a:lnTo>
                  <a:pt x="43561" y="208915"/>
                </a:lnTo>
                <a:lnTo>
                  <a:pt x="43561" y="48895"/>
                </a:lnTo>
                <a:lnTo>
                  <a:pt x="314325" y="48895"/>
                </a:lnTo>
                <a:lnTo>
                  <a:pt x="314325" y="38735"/>
                </a:lnTo>
                <a:lnTo>
                  <a:pt x="313817" y="36957"/>
                </a:lnTo>
                <a:lnTo>
                  <a:pt x="313817" y="35560"/>
                </a:lnTo>
                <a:close/>
              </a:path>
              <a:path w="332105" h="333375">
                <a:moveTo>
                  <a:pt x="314325" y="48895"/>
                </a:moveTo>
                <a:lnTo>
                  <a:pt x="288036" y="48895"/>
                </a:lnTo>
                <a:lnTo>
                  <a:pt x="288036" y="208915"/>
                </a:lnTo>
                <a:lnTo>
                  <a:pt x="314325" y="208915"/>
                </a:lnTo>
                <a:lnTo>
                  <a:pt x="314325" y="48895"/>
                </a:lnTo>
                <a:close/>
              </a:path>
              <a:path w="332105" h="333375">
                <a:moveTo>
                  <a:pt x="327787" y="17780"/>
                </a:moveTo>
                <a:lnTo>
                  <a:pt x="3937" y="17780"/>
                </a:lnTo>
                <a:lnTo>
                  <a:pt x="0" y="21844"/>
                </a:lnTo>
                <a:lnTo>
                  <a:pt x="0" y="31623"/>
                </a:lnTo>
                <a:lnTo>
                  <a:pt x="3937" y="35560"/>
                </a:lnTo>
                <a:lnTo>
                  <a:pt x="327787" y="35560"/>
                </a:lnTo>
                <a:lnTo>
                  <a:pt x="331724" y="31623"/>
                </a:lnTo>
                <a:lnTo>
                  <a:pt x="331724" y="21844"/>
                </a:lnTo>
                <a:lnTo>
                  <a:pt x="327787" y="17780"/>
                </a:lnTo>
                <a:close/>
              </a:path>
              <a:path w="332105" h="333375">
                <a:moveTo>
                  <a:pt x="170687" y="0"/>
                </a:moveTo>
                <a:lnTo>
                  <a:pt x="161036" y="0"/>
                </a:lnTo>
                <a:lnTo>
                  <a:pt x="157099" y="4064"/>
                </a:lnTo>
                <a:lnTo>
                  <a:pt x="157099" y="17780"/>
                </a:lnTo>
                <a:lnTo>
                  <a:pt x="174625" y="17780"/>
                </a:lnTo>
                <a:lnTo>
                  <a:pt x="174625" y="4064"/>
                </a:lnTo>
                <a:lnTo>
                  <a:pt x="1706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418333" y="887730"/>
            <a:ext cx="61810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u="sng" dirty="0">
                <a:uFill>
                  <a:solidFill>
                    <a:srgbClr val="17375E"/>
                  </a:solidFill>
                </a:uFill>
              </a:rPr>
              <a:t>Summary</a:t>
            </a:r>
            <a:r>
              <a:rPr sz="4800" u="sng" spc="-45" dirty="0">
                <a:uFill>
                  <a:solidFill>
                    <a:srgbClr val="17375E"/>
                  </a:solidFill>
                </a:uFill>
              </a:rPr>
              <a:t> </a:t>
            </a:r>
            <a:r>
              <a:rPr sz="4800" u="sng" dirty="0">
                <a:uFill>
                  <a:solidFill>
                    <a:srgbClr val="17375E"/>
                  </a:solidFill>
                </a:uFill>
              </a:rPr>
              <a:t>of</a:t>
            </a:r>
            <a:r>
              <a:rPr sz="4800" u="sng" spc="-75" dirty="0">
                <a:uFill>
                  <a:solidFill>
                    <a:srgbClr val="17375E"/>
                  </a:solidFill>
                </a:uFill>
              </a:rPr>
              <a:t> </a:t>
            </a:r>
            <a:r>
              <a:rPr sz="4800" u="sng" dirty="0">
                <a:uFill>
                  <a:solidFill>
                    <a:srgbClr val="17375E"/>
                  </a:solidFill>
                </a:uFill>
              </a:rPr>
              <a:t>the</a:t>
            </a:r>
            <a:r>
              <a:rPr sz="4800" u="sng" spc="-80" dirty="0">
                <a:uFill>
                  <a:solidFill>
                    <a:srgbClr val="17375E"/>
                  </a:solidFill>
                </a:uFill>
              </a:rPr>
              <a:t> </a:t>
            </a:r>
            <a:r>
              <a:rPr sz="4800" u="sng" spc="-10" dirty="0">
                <a:uFill>
                  <a:solidFill>
                    <a:srgbClr val="17375E"/>
                  </a:solidFill>
                </a:uFill>
              </a:rPr>
              <a:t>Project:</a:t>
            </a:r>
            <a:endParaRPr sz="4800"/>
          </a:p>
        </p:txBody>
      </p:sp>
      <p:sp>
        <p:nvSpPr>
          <p:cNvPr id="5" name="object 5"/>
          <p:cNvSpPr/>
          <p:nvPr/>
        </p:nvSpPr>
        <p:spPr>
          <a:xfrm>
            <a:off x="10474452" y="0"/>
            <a:ext cx="737870" cy="10287000"/>
          </a:xfrm>
          <a:custGeom>
            <a:avLst/>
            <a:gdLst/>
            <a:ahLst/>
            <a:cxnLst/>
            <a:rect l="l" t="t" r="r" b="b"/>
            <a:pathLst>
              <a:path w="737870" h="10287000">
                <a:moveTo>
                  <a:pt x="0" y="10286994"/>
                </a:moveTo>
                <a:lnTo>
                  <a:pt x="737616" y="10286994"/>
                </a:lnTo>
                <a:lnTo>
                  <a:pt x="737616" y="0"/>
                </a:lnTo>
                <a:lnTo>
                  <a:pt x="0" y="0"/>
                </a:lnTo>
                <a:lnTo>
                  <a:pt x="0" y="10286994"/>
                </a:lnTo>
                <a:close/>
              </a:path>
            </a:pathLst>
          </a:custGeom>
          <a:solidFill>
            <a:srgbClr val="819D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5900" y="2567645"/>
            <a:ext cx="10186670" cy="73323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1179830" indent="-342900">
              <a:lnSpc>
                <a:spcPct val="107100"/>
              </a:lnSpc>
              <a:spcBef>
                <a:spcPts val="95"/>
              </a:spcBef>
              <a:buFont typeface="Arial"/>
              <a:buChar char="•"/>
              <a:tabLst>
                <a:tab pos="355600" algn="l"/>
              </a:tabLst>
            </a:pPr>
            <a:r>
              <a:rPr sz="3200" dirty="0">
                <a:latin typeface="Carlito"/>
                <a:cs typeface="Carlito"/>
              </a:rPr>
              <a:t>The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main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Objective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of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this</a:t>
            </a:r>
            <a:r>
              <a:rPr sz="3200" spc="-4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project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is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to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analyze</a:t>
            </a:r>
            <a:r>
              <a:rPr sz="3200" spc="-50" dirty="0">
                <a:latin typeface="Carlito"/>
                <a:cs typeface="Carlito"/>
              </a:rPr>
              <a:t> </a:t>
            </a:r>
            <a:r>
              <a:rPr sz="3200" spc="-25" dirty="0">
                <a:latin typeface="Carlito"/>
                <a:cs typeface="Carlito"/>
              </a:rPr>
              <a:t>and </a:t>
            </a:r>
            <a:r>
              <a:rPr sz="3200" spc="-20" dirty="0">
                <a:latin typeface="Carlito"/>
                <a:cs typeface="Carlito"/>
              </a:rPr>
              <a:t>understand</a:t>
            </a:r>
            <a:r>
              <a:rPr sz="3200" spc="-1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the</a:t>
            </a:r>
            <a:r>
              <a:rPr sz="3200" spc="-4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business</a:t>
            </a:r>
            <a:r>
              <a:rPr sz="3200" spc="-4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generation</a:t>
            </a:r>
            <a:r>
              <a:rPr sz="3200" spc="-5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of</a:t>
            </a:r>
            <a:r>
              <a:rPr sz="3200" spc="-4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one</a:t>
            </a:r>
            <a:r>
              <a:rPr sz="3200" spc="-5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the</a:t>
            </a:r>
            <a:r>
              <a:rPr sz="3200" spc="-45" dirty="0">
                <a:latin typeface="Carlito"/>
                <a:cs typeface="Carlito"/>
              </a:rPr>
              <a:t> </a:t>
            </a:r>
            <a:r>
              <a:rPr sz="3200" spc="-20" dirty="0">
                <a:latin typeface="Carlito"/>
                <a:cs typeface="Carlito"/>
              </a:rPr>
              <a:t>most </a:t>
            </a:r>
            <a:r>
              <a:rPr sz="3200" dirty="0">
                <a:latin typeface="Carlito"/>
                <a:cs typeface="Carlito"/>
              </a:rPr>
              <a:t>reputed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hotel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chain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in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the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country.</a:t>
            </a:r>
            <a:endParaRPr sz="3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4"/>
              </a:spcBef>
              <a:buFont typeface="Arial"/>
              <a:buChar char="•"/>
            </a:pPr>
            <a:endParaRPr sz="3200">
              <a:latin typeface="Carlito"/>
              <a:cs typeface="Carlito"/>
            </a:endParaRPr>
          </a:p>
          <a:p>
            <a:pPr marL="355600" marR="562610" indent="-342900">
              <a:lnSpc>
                <a:spcPct val="1069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</a:tabLst>
            </a:pPr>
            <a:r>
              <a:rPr sz="3200" dirty="0">
                <a:latin typeface="Carlito"/>
                <a:cs typeface="Carlito"/>
              </a:rPr>
              <a:t>The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hotel</a:t>
            </a:r>
            <a:r>
              <a:rPr sz="3200" spc="-5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chain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consists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of</a:t>
            </a:r>
            <a:r>
              <a:rPr sz="3200" spc="-5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two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sub</a:t>
            </a:r>
            <a:r>
              <a:rPr sz="3200" spc="-4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units</a:t>
            </a:r>
            <a:r>
              <a:rPr sz="3200" spc="-4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namely:</a:t>
            </a:r>
            <a:r>
              <a:rPr sz="3200" spc="-4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Resort </a:t>
            </a:r>
            <a:r>
              <a:rPr sz="3200" dirty="0">
                <a:latin typeface="Carlito"/>
                <a:cs typeface="Carlito"/>
              </a:rPr>
              <a:t>Hotel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and</a:t>
            </a:r>
            <a:r>
              <a:rPr sz="3200" spc="-5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City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Hotel.</a:t>
            </a:r>
            <a:endParaRPr sz="3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4"/>
              </a:spcBef>
              <a:buFont typeface="Arial"/>
              <a:buChar char="•"/>
            </a:pPr>
            <a:endParaRPr sz="3200">
              <a:latin typeface="Carlito"/>
              <a:cs typeface="Carlito"/>
            </a:endParaRPr>
          </a:p>
          <a:p>
            <a:pPr marL="355600" marR="5080" indent="-342900">
              <a:lnSpc>
                <a:spcPct val="106900"/>
              </a:lnSpc>
              <a:buFont typeface="Arial"/>
              <a:buChar char="•"/>
              <a:tabLst>
                <a:tab pos="355600" algn="l"/>
              </a:tabLst>
            </a:pPr>
            <a:r>
              <a:rPr sz="3200" dirty="0">
                <a:latin typeface="Carlito"/>
                <a:cs typeface="Carlito"/>
              </a:rPr>
              <a:t>We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have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been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provided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with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data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set</a:t>
            </a:r>
            <a:r>
              <a:rPr sz="3200" spc="-9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(for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3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years:2015, </a:t>
            </a:r>
            <a:r>
              <a:rPr sz="3200" dirty="0">
                <a:latin typeface="Carlito"/>
                <a:cs typeface="Carlito"/>
              </a:rPr>
              <a:t>2016,</a:t>
            </a:r>
            <a:r>
              <a:rPr sz="3200" spc="-4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2017)</a:t>
            </a:r>
            <a:r>
              <a:rPr sz="3200" spc="-4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which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consists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of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data</a:t>
            </a:r>
            <a:r>
              <a:rPr sz="3200" spc="-5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for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both</a:t>
            </a:r>
            <a:r>
              <a:rPr sz="3200" spc="-4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these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sub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units.</a:t>
            </a:r>
            <a:endParaRPr sz="3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10"/>
              </a:spcBef>
              <a:buFont typeface="Arial"/>
              <a:buChar char="•"/>
            </a:pPr>
            <a:endParaRPr sz="3200">
              <a:latin typeface="Carlito"/>
              <a:cs typeface="Carlito"/>
            </a:endParaRPr>
          </a:p>
          <a:p>
            <a:pPr marL="355600" marR="608330" indent="-342900" algn="just">
              <a:lnSpc>
                <a:spcPct val="107000"/>
              </a:lnSpc>
              <a:buFont typeface="Arial"/>
              <a:buChar char="•"/>
              <a:tabLst>
                <a:tab pos="355600" algn="l"/>
              </a:tabLst>
            </a:pPr>
            <a:r>
              <a:rPr sz="3200" dirty="0">
                <a:latin typeface="Carlito"/>
                <a:cs typeface="Carlito"/>
              </a:rPr>
              <a:t>So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we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will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be</a:t>
            </a:r>
            <a:r>
              <a:rPr sz="3200" spc="-5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using</a:t>
            </a:r>
            <a:r>
              <a:rPr sz="3200" spc="-5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this</a:t>
            </a:r>
            <a:r>
              <a:rPr sz="3200" spc="-5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data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after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</a:t>
            </a:r>
            <a:r>
              <a:rPr sz="3200" spc="-5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thorough</a:t>
            </a:r>
            <a:r>
              <a:rPr sz="3200" spc="-5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process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spc="-25" dirty="0">
                <a:latin typeface="Carlito"/>
                <a:cs typeface="Carlito"/>
              </a:rPr>
              <a:t>of </a:t>
            </a:r>
            <a:r>
              <a:rPr sz="3200" dirty="0">
                <a:latin typeface="Carlito"/>
                <a:cs typeface="Carlito"/>
              </a:rPr>
              <a:t>cleaning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and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editing,</a:t>
            </a:r>
            <a:r>
              <a:rPr sz="3200" spc="-5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use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them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to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compare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the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business </a:t>
            </a:r>
            <a:r>
              <a:rPr sz="3200" dirty="0">
                <a:latin typeface="Carlito"/>
                <a:cs typeface="Carlito"/>
              </a:rPr>
              <a:t>outputs</a:t>
            </a:r>
            <a:r>
              <a:rPr sz="3200" spc="-4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from</a:t>
            </a:r>
            <a:r>
              <a:rPr sz="3200" spc="-5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both</a:t>
            </a:r>
            <a:r>
              <a:rPr sz="3200" spc="-5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these</a:t>
            </a:r>
            <a:r>
              <a:rPr sz="3200" spc="-5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sub</a:t>
            </a:r>
            <a:r>
              <a:rPr sz="3200" spc="-5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units</a:t>
            </a:r>
            <a:r>
              <a:rPr sz="3200" spc="-4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which</a:t>
            </a:r>
            <a:r>
              <a:rPr sz="3200" spc="-4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will</a:t>
            </a:r>
            <a:r>
              <a:rPr sz="3200" spc="-5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give</a:t>
            </a:r>
            <a:r>
              <a:rPr sz="3200" spc="-5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us</a:t>
            </a:r>
            <a:r>
              <a:rPr sz="3200" spc="-50" dirty="0">
                <a:latin typeface="Carlito"/>
                <a:cs typeface="Carlito"/>
              </a:rPr>
              <a:t> </a:t>
            </a:r>
            <a:r>
              <a:rPr sz="3200" spc="-25" dirty="0">
                <a:latin typeface="Carlito"/>
                <a:cs typeface="Carlito"/>
              </a:rPr>
              <a:t>an </a:t>
            </a:r>
            <a:r>
              <a:rPr sz="3200" dirty="0">
                <a:latin typeface="Carlito"/>
                <a:cs typeface="Carlito"/>
              </a:rPr>
              <a:t>overview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of</a:t>
            </a:r>
            <a:r>
              <a:rPr sz="3200" spc="-4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the</a:t>
            </a:r>
            <a:r>
              <a:rPr sz="3200" spc="-4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business</a:t>
            </a:r>
            <a:r>
              <a:rPr sz="3200" spc="-3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done</a:t>
            </a:r>
            <a:r>
              <a:rPr sz="3200" spc="-4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the</a:t>
            </a:r>
            <a:r>
              <a:rPr sz="3200" spc="-4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Hotel</a:t>
            </a:r>
            <a:r>
              <a:rPr sz="3200" spc="-4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chain.</a:t>
            </a:r>
            <a:endParaRPr sz="3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2555"/>
            <a:chOff x="0" y="0"/>
            <a:chExt cx="18288000" cy="10282555"/>
          </a:xfrm>
        </p:grpSpPr>
        <p:sp>
          <p:nvSpPr>
            <p:cNvPr id="3" name="object 3"/>
            <p:cNvSpPr/>
            <p:nvPr/>
          </p:nvSpPr>
          <p:spPr>
            <a:xfrm>
              <a:off x="0" y="4061459"/>
              <a:ext cx="10128885" cy="6221095"/>
            </a:xfrm>
            <a:custGeom>
              <a:avLst/>
              <a:gdLst/>
              <a:ahLst/>
              <a:cxnLst/>
              <a:rect l="l" t="t" r="r" b="b"/>
              <a:pathLst>
                <a:path w="10128885" h="6221095">
                  <a:moveTo>
                    <a:pt x="10128504" y="0"/>
                  </a:moveTo>
                  <a:lnTo>
                    <a:pt x="0" y="0"/>
                  </a:lnTo>
                  <a:lnTo>
                    <a:pt x="0" y="6220968"/>
                  </a:lnTo>
                  <a:lnTo>
                    <a:pt x="10128504" y="6220968"/>
                  </a:lnTo>
                  <a:lnTo>
                    <a:pt x="10128504" y="0"/>
                  </a:lnTo>
                  <a:close/>
                </a:path>
              </a:pathLst>
            </a:custGeom>
            <a:solidFill>
              <a:srgbClr val="819D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7999" cy="41148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-12700" y="4390771"/>
            <a:ext cx="902906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b="0" u="sng" spc="-95" dirty="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Times New Roman"/>
                <a:cs typeface="Times New Roman"/>
              </a:rPr>
              <a:t>EFFECT</a:t>
            </a:r>
            <a:r>
              <a:rPr sz="7200" b="0" u="sng" spc="-355" dirty="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7200" b="0" u="sng" spc="-390" dirty="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Times New Roman"/>
                <a:cs typeface="Times New Roman"/>
              </a:rPr>
              <a:t>OF</a:t>
            </a:r>
            <a:r>
              <a:rPr sz="7200" b="0" u="sng" spc="-60" dirty="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Times New Roman"/>
                <a:cs typeface="Times New Roman"/>
              </a:rPr>
              <a:t> PROJECT</a:t>
            </a:r>
            <a:r>
              <a:rPr sz="7200" b="0" u="sng" spc="-315" dirty="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7200" b="0" u="none" spc="-50" dirty="0">
                <a:solidFill>
                  <a:srgbClr val="1F487C"/>
                </a:solidFill>
                <a:latin typeface="Times New Roman"/>
                <a:cs typeface="Times New Roman"/>
              </a:rPr>
              <a:t>:</a:t>
            </a:r>
            <a:endParaRPr sz="7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100" y="5548629"/>
            <a:ext cx="16212185" cy="35483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42900">
              <a:lnSpc>
                <a:spcPct val="107000"/>
              </a:lnSpc>
              <a:spcBef>
                <a:spcPts val="95"/>
              </a:spcBef>
              <a:buFont typeface="Symbol"/>
              <a:buChar char=""/>
              <a:tabLst>
                <a:tab pos="355600" algn="l"/>
              </a:tabLst>
            </a:pPr>
            <a:r>
              <a:rPr sz="3600" dirty="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sz="36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dirty="0">
                <a:solidFill>
                  <a:srgbClr val="FFFFFF"/>
                </a:solidFill>
                <a:latin typeface="Carlito"/>
                <a:cs typeface="Carlito"/>
              </a:rPr>
              <a:t>mentioned</a:t>
            </a:r>
            <a:r>
              <a:rPr sz="360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dirty="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sz="36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3600" spc="-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dirty="0">
                <a:solidFill>
                  <a:srgbClr val="FFFFFF"/>
                </a:solidFill>
                <a:latin typeface="Carlito"/>
                <a:cs typeface="Carlito"/>
              </a:rPr>
              <a:t>previous</a:t>
            </a:r>
            <a:r>
              <a:rPr sz="36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dirty="0">
                <a:solidFill>
                  <a:srgbClr val="FFFFFF"/>
                </a:solidFill>
                <a:latin typeface="Carlito"/>
                <a:cs typeface="Carlito"/>
              </a:rPr>
              <a:t>slide,</a:t>
            </a:r>
            <a:r>
              <a:rPr sz="36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36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dirty="0">
                <a:solidFill>
                  <a:srgbClr val="FFFFFF"/>
                </a:solidFill>
                <a:latin typeface="Carlito"/>
                <a:cs typeface="Carlito"/>
              </a:rPr>
              <a:t>main</a:t>
            </a:r>
            <a:r>
              <a:rPr sz="36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dirty="0">
                <a:solidFill>
                  <a:srgbClr val="30859C"/>
                </a:solidFill>
                <a:latin typeface="Carlito"/>
                <a:cs typeface="Carlito"/>
              </a:rPr>
              <a:t>objective</a:t>
            </a:r>
            <a:r>
              <a:rPr sz="3600" spc="-60" dirty="0">
                <a:solidFill>
                  <a:srgbClr val="30859C"/>
                </a:solidFill>
                <a:latin typeface="Carlito"/>
                <a:cs typeface="Carlito"/>
              </a:rPr>
              <a:t> </a:t>
            </a:r>
            <a:r>
              <a:rPr sz="3600" dirty="0">
                <a:solidFill>
                  <a:srgbClr val="30859C"/>
                </a:solidFill>
                <a:latin typeface="Carlito"/>
                <a:cs typeface="Carlito"/>
              </a:rPr>
              <a:t>of</a:t>
            </a:r>
            <a:r>
              <a:rPr sz="3600" spc="-45" dirty="0">
                <a:solidFill>
                  <a:srgbClr val="30859C"/>
                </a:solidFill>
                <a:latin typeface="Carlito"/>
                <a:cs typeface="Carlito"/>
              </a:rPr>
              <a:t> </a:t>
            </a:r>
            <a:r>
              <a:rPr sz="3600" dirty="0">
                <a:solidFill>
                  <a:srgbClr val="30859C"/>
                </a:solidFill>
                <a:latin typeface="Carlito"/>
                <a:cs typeface="Carlito"/>
              </a:rPr>
              <a:t>this</a:t>
            </a:r>
            <a:r>
              <a:rPr sz="3600" spc="-40" dirty="0">
                <a:solidFill>
                  <a:srgbClr val="30859C"/>
                </a:solidFill>
                <a:latin typeface="Carlito"/>
                <a:cs typeface="Carlito"/>
              </a:rPr>
              <a:t> </a:t>
            </a:r>
            <a:r>
              <a:rPr sz="3600" dirty="0">
                <a:solidFill>
                  <a:srgbClr val="30859C"/>
                </a:solidFill>
                <a:latin typeface="Carlito"/>
                <a:cs typeface="Carlito"/>
              </a:rPr>
              <a:t>project</a:t>
            </a:r>
            <a:r>
              <a:rPr sz="3600" spc="-65" dirty="0">
                <a:solidFill>
                  <a:srgbClr val="30859C"/>
                </a:solidFill>
                <a:latin typeface="Carlito"/>
                <a:cs typeface="Carlito"/>
              </a:rPr>
              <a:t> </a:t>
            </a:r>
            <a:r>
              <a:rPr sz="3600" dirty="0">
                <a:solidFill>
                  <a:srgbClr val="30859C"/>
                </a:solidFill>
                <a:latin typeface="Carlito"/>
                <a:cs typeface="Carlito"/>
              </a:rPr>
              <a:t>is</a:t>
            </a:r>
            <a:r>
              <a:rPr sz="3600" spc="-45" dirty="0">
                <a:solidFill>
                  <a:srgbClr val="30859C"/>
                </a:solidFill>
                <a:latin typeface="Carlito"/>
                <a:cs typeface="Carlito"/>
              </a:rPr>
              <a:t> </a:t>
            </a:r>
            <a:r>
              <a:rPr sz="3600" dirty="0">
                <a:solidFill>
                  <a:srgbClr val="30859C"/>
                </a:solidFill>
                <a:latin typeface="Carlito"/>
                <a:cs typeface="Carlito"/>
              </a:rPr>
              <a:t>to</a:t>
            </a:r>
            <a:r>
              <a:rPr sz="3600" spc="-40" dirty="0">
                <a:solidFill>
                  <a:srgbClr val="30859C"/>
                </a:solidFill>
                <a:latin typeface="Carlito"/>
                <a:cs typeface="Carlito"/>
              </a:rPr>
              <a:t> </a:t>
            </a:r>
            <a:r>
              <a:rPr sz="3600" dirty="0">
                <a:solidFill>
                  <a:srgbClr val="30859C"/>
                </a:solidFill>
                <a:latin typeface="Carlito"/>
                <a:cs typeface="Carlito"/>
              </a:rPr>
              <a:t>analyze</a:t>
            </a:r>
            <a:r>
              <a:rPr sz="3600" spc="-65" dirty="0">
                <a:solidFill>
                  <a:srgbClr val="30859C"/>
                </a:solidFill>
                <a:latin typeface="Carlito"/>
                <a:cs typeface="Carlito"/>
              </a:rPr>
              <a:t> </a:t>
            </a:r>
            <a:r>
              <a:rPr sz="3600" spc="-25" dirty="0">
                <a:solidFill>
                  <a:srgbClr val="30859C"/>
                </a:solidFill>
                <a:latin typeface="Carlito"/>
                <a:cs typeface="Carlito"/>
              </a:rPr>
              <a:t>the </a:t>
            </a:r>
            <a:r>
              <a:rPr sz="3600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r>
              <a:rPr sz="36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dirty="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sz="360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dirty="0">
                <a:solidFill>
                  <a:srgbClr val="FFFFFF"/>
                </a:solidFill>
                <a:latin typeface="Carlito"/>
                <a:cs typeface="Carlito"/>
              </a:rPr>
              <a:t>both</a:t>
            </a:r>
            <a:r>
              <a:rPr sz="36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dirty="0">
                <a:solidFill>
                  <a:srgbClr val="FFFFFF"/>
                </a:solidFill>
                <a:latin typeface="Carlito"/>
                <a:cs typeface="Carlito"/>
              </a:rPr>
              <a:t>City</a:t>
            </a:r>
            <a:r>
              <a:rPr sz="360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dirty="0">
                <a:solidFill>
                  <a:srgbClr val="FFFFFF"/>
                </a:solidFill>
                <a:latin typeface="Carlito"/>
                <a:cs typeface="Carlito"/>
              </a:rPr>
              <a:t>Hotel</a:t>
            </a:r>
            <a:r>
              <a:rPr sz="36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3600" spc="-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dirty="0">
                <a:solidFill>
                  <a:srgbClr val="FFFFFF"/>
                </a:solidFill>
                <a:latin typeface="Carlito"/>
                <a:cs typeface="Carlito"/>
              </a:rPr>
              <a:t>Resort</a:t>
            </a:r>
            <a:r>
              <a:rPr sz="36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dirty="0">
                <a:solidFill>
                  <a:srgbClr val="FFFFFF"/>
                </a:solidFill>
                <a:latin typeface="Carlito"/>
                <a:cs typeface="Carlito"/>
              </a:rPr>
              <a:t>Hotel</a:t>
            </a:r>
            <a:r>
              <a:rPr sz="36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3600" spc="-1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dirty="0">
                <a:solidFill>
                  <a:srgbClr val="30859C"/>
                </a:solidFill>
                <a:latin typeface="Carlito"/>
                <a:cs typeface="Carlito"/>
              </a:rPr>
              <a:t>compare</a:t>
            </a:r>
            <a:r>
              <a:rPr sz="3600" spc="-65" dirty="0">
                <a:solidFill>
                  <a:srgbClr val="30859C"/>
                </a:solidFill>
                <a:latin typeface="Carlito"/>
                <a:cs typeface="Carlito"/>
              </a:rPr>
              <a:t> </a:t>
            </a:r>
            <a:r>
              <a:rPr sz="3600" dirty="0">
                <a:solidFill>
                  <a:srgbClr val="30859C"/>
                </a:solidFill>
                <a:latin typeface="Carlito"/>
                <a:cs typeface="Carlito"/>
              </a:rPr>
              <a:t>them</a:t>
            </a:r>
            <a:r>
              <a:rPr sz="3600" spc="-70" dirty="0">
                <a:solidFill>
                  <a:srgbClr val="30859C"/>
                </a:solidFill>
                <a:latin typeface="Carlito"/>
                <a:cs typeface="Carlito"/>
              </a:rPr>
              <a:t> </a:t>
            </a:r>
            <a:r>
              <a:rPr sz="3600" dirty="0">
                <a:solidFill>
                  <a:srgbClr val="30859C"/>
                </a:solidFill>
                <a:latin typeface="Carlito"/>
                <a:cs typeface="Carlito"/>
              </a:rPr>
              <a:t>to</a:t>
            </a:r>
            <a:r>
              <a:rPr sz="3600" spc="-35" dirty="0">
                <a:solidFill>
                  <a:srgbClr val="30859C"/>
                </a:solidFill>
                <a:latin typeface="Carlito"/>
                <a:cs typeface="Carlito"/>
              </a:rPr>
              <a:t> </a:t>
            </a:r>
            <a:r>
              <a:rPr sz="3600" dirty="0">
                <a:solidFill>
                  <a:srgbClr val="30859C"/>
                </a:solidFill>
                <a:latin typeface="Carlito"/>
                <a:cs typeface="Carlito"/>
              </a:rPr>
              <a:t>get</a:t>
            </a:r>
            <a:r>
              <a:rPr sz="3600" spc="-50" dirty="0">
                <a:solidFill>
                  <a:srgbClr val="30859C"/>
                </a:solidFill>
                <a:latin typeface="Carlito"/>
                <a:cs typeface="Carlito"/>
              </a:rPr>
              <a:t> </a:t>
            </a:r>
            <a:r>
              <a:rPr sz="3600" dirty="0">
                <a:solidFill>
                  <a:srgbClr val="30859C"/>
                </a:solidFill>
                <a:latin typeface="Carlito"/>
                <a:cs typeface="Carlito"/>
              </a:rPr>
              <a:t>an</a:t>
            </a:r>
            <a:r>
              <a:rPr sz="3600" spc="-60" dirty="0">
                <a:solidFill>
                  <a:srgbClr val="30859C"/>
                </a:solidFill>
                <a:latin typeface="Carlito"/>
                <a:cs typeface="Carlito"/>
              </a:rPr>
              <a:t> </a:t>
            </a:r>
            <a:r>
              <a:rPr sz="3600" dirty="0">
                <a:solidFill>
                  <a:srgbClr val="30859C"/>
                </a:solidFill>
                <a:latin typeface="Carlito"/>
                <a:cs typeface="Carlito"/>
              </a:rPr>
              <a:t>overview</a:t>
            </a:r>
            <a:r>
              <a:rPr sz="3600" spc="-75" dirty="0">
                <a:solidFill>
                  <a:srgbClr val="30859C"/>
                </a:solidFill>
                <a:latin typeface="Carlito"/>
                <a:cs typeface="Carlito"/>
              </a:rPr>
              <a:t> </a:t>
            </a:r>
            <a:r>
              <a:rPr sz="3600" dirty="0">
                <a:solidFill>
                  <a:srgbClr val="30859C"/>
                </a:solidFill>
                <a:latin typeface="Carlito"/>
                <a:cs typeface="Carlito"/>
              </a:rPr>
              <a:t>of</a:t>
            </a:r>
            <a:r>
              <a:rPr sz="3600" spc="-45" dirty="0">
                <a:solidFill>
                  <a:srgbClr val="30859C"/>
                </a:solidFill>
                <a:latin typeface="Carlito"/>
                <a:cs typeface="Carlito"/>
              </a:rPr>
              <a:t> </a:t>
            </a:r>
            <a:r>
              <a:rPr sz="3600" spc="-25" dirty="0">
                <a:solidFill>
                  <a:srgbClr val="30859C"/>
                </a:solidFill>
                <a:latin typeface="Carlito"/>
                <a:cs typeface="Carlito"/>
              </a:rPr>
              <a:t>the </a:t>
            </a:r>
            <a:r>
              <a:rPr sz="3600" dirty="0">
                <a:solidFill>
                  <a:srgbClr val="FFFFFF"/>
                </a:solidFill>
                <a:latin typeface="Carlito"/>
                <a:cs typeface="Carlito"/>
              </a:rPr>
              <a:t>total</a:t>
            </a:r>
            <a:r>
              <a:rPr sz="36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dirty="0">
                <a:solidFill>
                  <a:srgbClr val="FFFFFF"/>
                </a:solidFill>
                <a:latin typeface="Carlito"/>
                <a:cs typeface="Carlito"/>
              </a:rPr>
              <a:t>business</a:t>
            </a:r>
            <a:r>
              <a:rPr sz="3600" spc="-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dirty="0">
                <a:solidFill>
                  <a:srgbClr val="FFFFFF"/>
                </a:solidFill>
                <a:latin typeface="Carlito"/>
                <a:cs typeface="Carlito"/>
              </a:rPr>
              <a:t>done</a:t>
            </a:r>
            <a:r>
              <a:rPr sz="36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dirty="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sz="3600" spc="-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36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dirty="0">
                <a:solidFill>
                  <a:srgbClr val="FFFFFF"/>
                </a:solidFill>
                <a:latin typeface="Carlito"/>
                <a:cs typeface="Carlito"/>
              </a:rPr>
              <a:t>hotel</a:t>
            </a:r>
            <a:r>
              <a:rPr sz="36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360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36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dirty="0">
                <a:solidFill>
                  <a:srgbClr val="FFFFFF"/>
                </a:solidFill>
                <a:latin typeface="Carlito"/>
                <a:cs typeface="Carlito"/>
              </a:rPr>
              <a:t>busi</a:t>
            </a:r>
            <a:r>
              <a:rPr sz="3600" dirty="0">
                <a:solidFill>
                  <a:srgbClr val="30859C"/>
                </a:solidFill>
                <a:latin typeface="Carlito"/>
                <a:cs typeface="Carlito"/>
              </a:rPr>
              <a:t>ness</a:t>
            </a:r>
            <a:r>
              <a:rPr sz="3600" spc="-65" dirty="0">
                <a:solidFill>
                  <a:srgbClr val="30859C"/>
                </a:solidFill>
                <a:latin typeface="Carlito"/>
                <a:cs typeface="Carlito"/>
              </a:rPr>
              <a:t> </a:t>
            </a:r>
            <a:r>
              <a:rPr sz="3600" dirty="0">
                <a:solidFill>
                  <a:srgbClr val="30859C"/>
                </a:solidFill>
                <a:latin typeface="Carlito"/>
                <a:cs typeface="Carlito"/>
              </a:rPr>
              <a:t>contribution</a:t>
            </a:r>
            <a:r>
              <a:rPr sz="3600" spc="-80" dirty="0">
                <a:solidFill>
                  <a:srgbClr val="30859C"/>
                </a:solidFill>
                <a:latin typeface="Carlito"/>
                <a:cs typeface="Carlito"/>
              </a:rPr>
              <a:t> </a:t>
            </a:r>
            <a:r>
              <a:rPr sz="3600" dirty="0">
                <a:solidFill>
                  <a:srgbClr val="30859C"/>
                </a:solidFill>
                <a:latin typeface="Carlito"/>
                <a:cs typeface="Carlito"/>
              </a:rPr>
              <a:t>from</a:t>
            </a:r>
            <a:r>
              <a:rPr sz="3600" spc="-45" dirty="0">
                <a:solidFill>
                  <a:srgbClr val="30859C"/>
                </a:solidFill>
                <a:latin typeface="Carlito"/>
                <a:cs typeface="Carlito"/>
              </a:rPr>
              <a:t> </a:t>
            </a:r>
            <a:r>
              <a:rPr sz="3600" dirty="0">
                <a:solidFill>
                  <a:srgbClr val="30859C"/>
                </a:solidFill>
                <a:latin typeface="Carlito"/>
                <a:cs typeface="Carlito"/>
              </a:rPr>
              <a:t>both</a:t>
            </a:r>
            <a:r>
              <a:rPr sz="3600" spc="-75" dirty="0">
                <a:solidFill>
                  <a:srgbClr val="30859C"/>
                </a:solidFill>
                <a:latin typeface="Carlito"/>
                <a:cs typeface="Carlito"/>
              </a:rPr>
              <a:t> </a:t>
            </a:r>
            <a:r>
              <a:rPr sz="3600" dirty="0">
                <a:solidFill>
                  <a:srgbClr val="30859C"/>
                </a:solidFill>
                <a:latin typeface="Carlito"/>
                <a:cs typeface="Carlito"/>
              </a:rPr>
              <a:t>of</a:t>
            </a:r>
            <a:r>
              <a:rPr sz="3600" spc="-45" dirty="0">
                <a:solidFill>
                  <a:srgbClr val="30859C"/>
                </a:solidFill>
                <a:latin typeface="Carlito"/>
                <a:cs typeface="Carlito"/>
              </a:rPr>
              <a:t> </a:t>
            </a:r>
            <a:r>
              <a:rPr sz="3600" dirty="0">
                <a:solidFill>
                  <a:srgbClr val="30859C"/>
                </a:solidFill>
                <a:latin typeface="Carlito"/>
                <a:cs typeface="Carlito"/>
              </a:rPr>
              <a:t>the</a:t>
            </a:r>
            <a:r>
              <a:rPr sz="3600" spc="-45" dirty="0">
                <a:solidFill>
                  <a:srgbClr val="30859C"/>
                </a:solidFill>
                <a:latin typeface="Carlito"/>
                <a:cs typeface="Carlito"/>
              </a:rPr>
              <a:t> </a:t>
            </a:r>
            <a:r>
              <a:rPr sz="3600" spc="-10" dirty="0">
                <a:solidFill>
                  <a:srgbClr val="30859C"/>
                </a:solidFill>
                <a:latin typeface="Carlito"/>
                <a:cs typeface="Carlito"/>
              </a:rPr>
              <a:t>units</a:t>
            </a:r>
            <a:r>
              <a:rPr sz="3600" spc="-10" dirty="0">
                <a:latin typeface="Carlito"/>
                <a:cs typeface="Carlito"/>
              </a:rPr>
              <a:t>.</a:t>
            </a:r>
            <a:endParaRPr sz="36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40"/>
              </a:spcBef>
              <a:buClr>
                <a:srgbClr val="FFFFFF"/>
              </a:buClr>
              <a:buFont typeface="Symbol"/>
              <a:buChar char=""/>
            </a:pPr>
            <a:endParaRPr sz="3600">
              <a:latin typeface="Carlito"/>
              <a:cs typeface="Carlito"/>
            </a:endParaRPr>
          </a:p>
          <a:p>
            <a:pPr marL="355600" marR="138430" indent="-343535">
              <a:lnSpc>
                <a:spcPct val="106900"/>
              </a:lnSpc>
              <a:buFont typeface="Symbol"/>
              <a:buChar char=""/>
              <a:tabLst>
                <a:tab pos="355600" algn="l"/>
              </a:tabLst>
            </a:pPr>
            <a:r>
              <a:rPr sz="3600" dirty="0">
                <a:solidFill>
                  <a:srgbClr val="FFFFFF"/>
                </a:solidFill>
                <a:latin typeface="Carlito"/>
                <a:cs typeface="Carlito"/>
              </a:rPr>
              <a:t>Which</a:t>
            </a:r>
            <a:r>
              <a:rPr sz="3600" spc="-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dirty="0">
                <a:solidFill>
                  <a:srgbClr val="FFFFFF"/>
                </a:solidFill>
                <a:latin typeface="Carlito"/>
                <a:cs typeface="Carlito"/>
              </a:rPr>
              <a:t>will</a:t>
            </a:r>
            <a:r>
              <a:rPr sz="360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dirty="0">
                <a:solidFill>
                  <a:srgbClr val="FFFFFF"/>
                </a:solidFill>
                <a:latin typeface="Carlito"/>
                <a:cs typeface="Carlito"/>
              </a:rPr>
              <a:t>help</a:t>
            </a:r>
            <a:r>
              <a:rPr sz="3600" spc="-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dirty="0">
                <a:solidFill>
                  <a:srgbClr val="FFFFFF"/>
                </a:solidFill>
                <a:latin typeface="Carlito"/>
                <a:cs typeface="Carlito"/>
              </a:rPr>
              <a:t>us</a:t>
            </a:r>
            <a:r>
              <a:rPr sz="36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dirty="0">
                <a:solidFill>
                  <a:srgbClr val="FFFFFF"/>
                </a:solidFill>
                <a:latin typeface="Carlito"/>
                <a:cs typeface="Carlito"/>
              </a:rPr>
              <a:t>getting</a:t>
            </a:r>
            <a:r>
              <a:rPr sz="36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dirty="0">
                <a:solidFill>
                  <a:srgbClr val="FFFFFF"/>
                </a:solidFill>
                <a:latin typeface="Carlito"/>
                <a:cs typeface="Carlito"/>
              </a:rPr>
              <a:t>insights</a:t>
            </a:r>
            <a:r>
              <a:rPr sz="36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dirty="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sz="360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dirty="0">
                <a:solidFill>
                  <a:srgbClr val="FFFFFF"/>
                </a:solidFill>
                <a:latin typeface="Carlito"/>
                <a:cs typeface="Carlito"/>
              </a:rPr>
              <a:t>how</a:t>
            </a:r>
            <a:r>
              <a:rPr sz="3600" spc="-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dirty="0">
                <a:solidFill>
                  <a:srgbClr val="FFFFFF"/>
                </a:solidFill>
                <a:latin typeface="Carlito"/>
                <a:cs typeface="Carlito"/>
              </a:rPr>
              <a:t>th</a:t>
            </a:r>
            <a:r>
              <a:rPr sz="3600" dirty="0">
                <a:solidFill>
                  <a:srgbClr val="1F487C"/>
                </a:solidFill>
                <a:latin typeface="Carlito"/>
                <a:cs typeface="Carlito"/>
              </a:rPr>
              <a:t>e</a:t>
            </a:r>
            <a:r>
              <a:rPr sz="3600" spc="-60" dirty="0">
                <a:solidFill>
                  <a:srgbClr val="1F487C"/>
                </a:solidFill>
                <a:latin typeface="Carlito"/>
                <a:cs typeface="Carlito"/>
              </a:rPr>
              <a:t> </a:t>
            </a:r>
            <a:r>
              <a:rPr sz="3600" dirty="0">
                <a:solidFill>
                  <a:srgbClr val="30859C"/>
                </a:solidFill>
                <a:latin typeface="Carlito"/>
                <a:cs typeface="Carlito"/>
              </a:rPr>
              <a:t>overall</a:t>
            </a:r>
            <a:r>
              <a:rPr sz="3600" spc="-75" dirty="0">
                <a:solidFill>
                  <a:srgbClr val="30859C"/>
                </a:solidFill>
                <a:latin typeface="Carlito"/>
                <a:cs typeface="Carlito"/>
              </a:rPr>
              <a:t> </a:t>
            </a:r>
            <a:r>
              <a:rPr sz="3600" dirty="0">
                <a:solidFill>
                  <a:srgbClr val="30859C"/>
                </a:solidFill>
                <a:latin typeface="Carlito"/>
                <a:cs typeface="Carlito"/>
              </a:rPr>
              <a:t>business</a:t>
            </a:r>
            <a:r>
              <a:rPr sz="3600" spc="-50" dirty="0">
                <a:solidFill>
                  <a:srgbClr val="30859C"/>
                </a:solidFill>
                <a:latin typeface="Carlito"/>
                <a:cs typeface="Carlito"/>
              </a:rPr>
              <a:t> </a:t>
            </a:r>
            <a:r>
              <a:rPr sz="3600" dirty="0">
                <a:solidFill>
                  <a:srgbClr val="30859C"/>
                </a:solidFill>
                <a:latin typeface="Carlito"/>
                <a:cs typeface="Carlito"/>
              </a:rPr>
              <a:t>can</a:t>
            </a:r>
            <a:r>
              <a:rPr sz="3600" spc="-60" dirty="0">
                <a:solidFill>
                  <a:srgbClr val="30859C"/>
                </a:solidFill>
                <a:latin typeface="Carlito"/>
                <a:cs typeface="Carlito"/>
              </a:rPr>
              <a:t> </a:t>
            </a:r>
            <a:r>
              <a:rPr sz="3600" dirty="0">
                <a:solidFill>
                  <a:srgbClr val="30859C"/>
                </a:solidFill>
                <a:latin typeface="Carlito"/>
                <a:cs typeface="Carlito"/>
              </a:rPr>
              <a:t>be</a:t>
            </a:r>
            <a:r>
              <a:rPr sz="3600" spc="-50" dirty="0">
                <a:solidFill>
                  <a:srgbClr val="30859C"/>
                </a:solidFill>
                <a:latin typeface="Carlito"/>
                <a:cs typeface="Carlito"/>
              </a:rPr>
              <a:t> </a:t>
            </a:r>
            <a:r>
              <a:rPr sz="3600" dirty="0">
                <a:solidFill>
                  <a:srgbClr val="30859C"/>
                </a:solidFill>
                <a:latin typeface="Carlito"/>
                <a:cs typeface="Carlito"/>
              </a:rPr>
              <a:t>developed</a:t>
            </a:r>
            <a:r>
              <a:rPr sz="3600" spc="-80" dirty="0">
                <a:solidFill>
                  <a:srgbClr val="30859C"/>
                </a:solidFill>
                <a:latin typeface="Carlito"/>
                <a:cs typeface="Carlito"/>
              </a:rPr>
              <a:t> </a:t>
            </a:r>
            <a:r>
              <a:rPr sz="3600" spc="-25" dirty="0">
                <a:solidFill>
                  <a:srgbClr val="30859C"/>
                </a:solidFill>
                <a:latin typeface="Carlito"/>
                <a:cs typeface="Carlito"/>
              </a:rPr>
              <a:t>and </a:t>
            </a:r>
            <a:r>
              <a:rPr sz="3600" dirty="0">
                <a:solidFill>
                  <a:srgbClr val="FFFFFF"/>
                </a:solidFill>
                <a:latin typeface="Carlito"/>
                <a:cs typeface="Carlito"/>
              </a:rPr>
              <a:t>where</a:t>
            </a:r>
            <a:r>
              <a:rPr sz="360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dirty="0">
                <a:solidFill>
                  <a:srgbClr val="FFFFFF"/>
                </a:solidFill>
                <a:latin typeface="Carlito"/>
                <a:cs typeface="Carlito"/>
              </a:rPr>
              <a:t>all</a:t>
            </a:r>
            <a:r>
              <a:rPr sz="36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dirty="0">
                <a:solidFill>
                  <a:srgbClr val="FFFFFF"/>
                </a:solidFill>
                <a:latin typeface="Carlito"/>
                <a:cs typeface="Carlito"/>
              </a:rPr>
              <a:t>there</a:t>
            </a:r>
            <a:r>
              <a:rPr sz="36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dirty="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sz="36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dirty="0">
                <a:solidFill>
                  <a:srgbClr val="FFFFFF"/>
                </a:solidFill>
                <a:latin typeface="Carlito"/>
                <a:cs typeface="Carlito"/>
              </a:rPr>
              <a:t>scope</a:t>
            </a:r>
            <a:r>
              <a:rPr sz="36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36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Carlito"/>
                <a:cs typeface="Carlito"/>
              </a:rPr>
              <a:t>improvement.</a:t>
            </a:r>
            <a:endParaRPr sz="3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7639" y="1181100"/>
            <a:ext cx="18059400" cy="9105900"/>
          </a:xfrm>
          <a:custGeom>
            <a:avLst/>
            <a:gdLst/>
            <a:ahLst/>
            <a:cxnLst/>
            <a:rect l="l" t="t" r="r" b="b"/>
            <a:pathLst>
              <a:path w="18059400" h="9105900">
                <a:moveTo>
                  <a:pt x="18059400" y="0"/>
                </a:moveTo>
                <a:lnTo>
                  <a:pt x="0" y="0"/>
                </a:lnTo>
                <a:lnTo>
                  <a:pt x="0" y="9105896"/>
                </a:lnTo>
                <a:lnTo>
                  <a:pt x="18059400" y="9105896"/>
                </a:lnTo>
                <a:lnTo>
                  <a:pt x="18059400" y="0"/>
                </a:lnTo>
                <a:close/>
              </a:path>
            </a:pathLst>
          </a:custGeom>
          <a:solidFill>
            <a:srgbClr val="819DB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339840" y="146304"/>
            <a:ext cx="4868545" cy="1339215"/>
            <a:chOff x="6339840" y="146304"/>
            <a:chExt cx="4868545" cy="13392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39840" y="484619"/>
              <a:ext cx="477773" cy="48540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424676" y="530352"/>
              <a:ext cx="271145" cy="355600"/>
            </a:xfrm>
            <a:custGeom>
              <a:avLst/>
              <a:gdLst/>
              <a:ahLst/>
              <a:cxnLst/>
              <a:rect l="l" t="t" r="r" b="b"/>
              <a:pathLst>
                <a:path w="271145" h="355600">
                  <a:moveTo>
                    <a:pt x="174625" y="0"/>
                  </a:moveTo>
                  <a:lnTo>
                    <a:pt x="0" y="0"/>
                  </a:lnTo>
                  <a:lnTo>
                    <a:pt x="0" y="355600"/>
                  </a:lnTo>
                  <a:lnTo>
                    <a:pt x="270764" y="355600"/>
                  </a:lnTo>
                  <a:lnTo>
                    <a:pt x="270764" y="328929"/>
                  </a:lnTo>
                  <a:lnTo>
                    <a:pt x="26288" y="328929"/>
                  </a:lnTo>
                  <a:lnTo>
                    <a:pt x="26288" y="26670"/>
                  </a:lnTo>
                  <a:lnTo>
                    <a:pt x="200844" y="26670"/>
                  </a:lnTo>
                  <a:lnTo>
                    <a:pt x="174625" y="0"/>
                  </a:lnTo>
                  <a:close/>
                </a:path>
                <a:path w="271145" h="355600">
                  <a:moveTo>
                    <a:pt x="200844" y="26670"/>
                  </a:moveTo>
                  <a:lnTo>
                    <a:pt x="148463" y="26670"/>
                  </a:lnTo>
                  <a:lnTo>
                    <a:pt x="148463" y="120015"/>
                  </a:lnTo>
                  <a:lnTo>
                    <a:pt x="244475" y="120015"/>
                  </a:lnTo>
                  <a:lnTo>
                    <a:pt x="244475" y="328929"/>
                  </a:lnTo>
                  <a:lnTo>
                    <a:pt x="270764" y="328929"/>
                  </a:lnTo>
                  <a:lnTo>
                    <a:pt x="270764" y="97790"/>
                  </a:lnTo>
                  <a:lnTo>
                    <a:pt x="266394" y="93345"/>
                  </a:lnTo>
                  <a:lnTo>
                    <a:pt x="174625" y="93345"/>
                  </a:lnTo>
                  <a:lnTo>
                    <a:pt x="174625" y="37846"/>
                  </a:lnTo>
                  <a:lnTo>
                    <a:pt x="211832" y="37846"/>
                  </a:lnTo>
                  <a:lnTo>
                    <a:pt x="200844" y="26670"/>
                  </a:lnTo>
                  <a:close/>
                </a:path>
                <a:path w="271145" h="355600">
                  <a:moveTo>
                    <a:pt x="211832" y="37846"/>
                  </a:moveTo>
                  <a:lnTo>
                    <a:pt x="174625" y="37846"/>
                  </a:lnTo>
                  <a:lnTo>
                    <a:pt x="229234" y="93345"/>
                  </a:lnTo>
                  <a:lnTo>
                    <a:pt x="266394" y="93345"/>
                  </a:lnTo>
                  <a:lnTo>
                    <a:pt x="211832" y="378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45580" y="146304"/>
              <a:ext cx="4662678" cy="133883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909943" y="314706"/>
            <a:ext cx="38550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28750" algn="l"/>
              </a:tabLst>
            </a:pPr>
            <a:r>
              <a:rPr sz="4800" b="0" u="sng" spc="-20" dirty="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Georgia"/>
                <a:cs typeface="Georgia"/>
              </a:rPr>
              <a:t>Data</a:t>
            </a:r>
            <a:r>
              <a:rPr sz="4800" b="0" u="sng" dirty="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Georgia"/>
                <a:cs typeface="Georgia"/>
              </a:rPr>
              <a:t>	</a:t>
            </a:r>
            <a:r>
              <a:rPr sz="4800" b="0" u="sng" spc="-35" dirty="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Georgia"/>
                <a:cs typeface="Georgia"/>
              </a:rPr>
              <a:t>Variable:</a:t>
            </a:r>
            <a:endParaRPr sz="4800" dirty="0">
              <a:latin typeface="Georgia"/>
              <a:cs typeface="Georgia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11340" y="995172"/>
            <a:ext cx="3931157" cy="9829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22910" y="1128521"/>
            <a:ext cx="7360920" cy="9117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Wingdings"/>
              <a:buChar char=""/>
              <a:tabLst>
                <a:tab pos="354965" algn="l"/>
              </a:tabLst>
            </a:pPr>
            <a:r>
              <a:rPr sz="1800" b="1" dirty="0">
                <a:latin typeface="Carlito"/>
                <a:cs typeface="Carlito"/>
              </a:rPr>
              <a:t>Hotel:</a:t>
            </a:r>
            <a:r>
              <a:rPr sz="1800" b="1" spc="-60" dirty="0"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Type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8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hotel(City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or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Resort)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70"/>
              </a:spcBef>
              <a:buFont typeface="Wingdings"/>
              <a:buChar char=""/>
            </a:pPr>
            <a:endParaRPr sz="18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Wingdings"/>
              <a:buChar char=""/>
              <a:tabLst>
                <a:tab pos="354965" algn="l"/>
              </a:tabLst>
            </a:pPr>
            <a:r>
              <a:rPr sz="1800" b="1" dirty="0">
                <a:latin typeface="Carlito"/>
                <a:cs typeface="Carlito"/>
              </a:rPr>
              <a:t>is_cancelled:</a:t>
            </a:r>
            <a:r>
              <a:rPr sz="1800" b="1" spc="-80" dirty="0"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If</a:t>
            </a:r>
            <a:r>
              <a:rPr sz="18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booking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cancelled(1)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or</a:t>
            </a:r>
            <a:r>
              <a:rPr sz="18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not(0)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60"/>
              </a:spcBef>
              <a:buFont typeface="Wingdings"/>
              <a:buChar char=""/>
            </a:pPr>
            <a:endParaRPr sz="18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"/>
              <a:tabLst>
                <a:tab pos="354965" algn="l"/>
              </a:tabLst>
            </a:pPr>
            <a:r>
              <a:rPr sz="1800" b="1" dirty="0">
                <a:latin typeface="Carlito"/>
                <a:cs typeface="Carlito"/>
              </a:rPr>
              <a:t>lead_time:</a:t>
            </a:r>
            <a:r>
              <a:rPr sz="1800" b="1" spc="-75" dirty="0"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Number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8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days</a:t>
            </a:r>
            <a:r>
              <a:rPr sz="18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before</a:t>
            </a:r>
            <a:r>
              <a:rPr sz="18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actual</a:t>
            </a:r>
            <a:r>
              <a:rPr sz="18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arrival</a:t>
            </a:r>
            <a:r>
              <a:rPr sz="18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8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guests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65"/>
              </a:spcBef>
              <a:buFont typeface="Wingdings"/>
              <a:buChar char=""/>
            </a:pPr>
            <a:endParaRPr sz="18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"/>
              <a:tabLst>
                <a:tab pos="354965" algn="l"/>
              </a:tabLst>
            </a:pPr>
            <a:r>
              <a:rPr sz="1800" b="1" spc="-10" dirty="0">
                <a:latin typeface="Carlito"/>
                <a:cs typeface="Carlito"/>
              </a:rPr>
              <a:t>arrival_date_year:</a:t>
            </a:r>
            <a:r>
              <a:rPr sz="1800" b="1" spc="-70" dirty="0"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Year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arrival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date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60"/>
              </a:spcBef>
              <a:buFont typeface="Wingdings"/>
              <a:buChar char=""/>
            </a:pPr>
            <a:endParaRPr sz="18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Wingdings"/>
              <a:buChar char=""/>
              <a:tabLst>
                <a:tab pos="354965" algn="l"/>
              </a:tabLst>
            </a:pPr>
            <a:r>
              <a:rPr sz="1800" b="1" spc="-10" dirty="0">
                <a:latin typeface="Carlito"/>
                <a:cs typeface="Carlito"/>
              </a:rPr>
              <a:t>arrival_date_month:</a:t>
            </a:r>
            <a:r>
              <a:rPr sz="1800" b="1" spc="-75" dirty="0"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Month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8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arrival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 date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60"/>
              </a:spcBef>
              <a:buFont typeface="Wingdings"/>
              <a:buChar char=""/>
            </a:pPr>
            <a:endParaRPr sz="18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"/>
              <a:tabLst>
                <a:tab pos="354965" algn="l"/>
              </a:tabLst>
            </a:pPr>
            <a:r>
              <a:rPr sz="1800" b="1" spc="-10" dirty="0">
                <a:latin typeface="Carlito"/>
                <a:cs typeface="Carlito"/>
              </a:rPr>
              <a:t>arrival_date_week_number:</a:t>
            </a:r>
            <a:r>
              <a:rPr sz="1800" b="1" spc="-75" dirty="0"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Week</a:t>
            </a:r>
            <a:r>
              <a:rPr sz="18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number</a:t>
            </a:r>
            <a:r>
              <a:rPr sz="18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year</a:t>
            </a:r>
            <a:r>
              <a:rPr sz="18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sz="18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arrival</a:t>
            </a:r>
            <a:r>
              <a:rPr sz="18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date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65"/>
              </a:spcBef>
              <a:buFont typeface="Wingdings"/>
              <a:buChar char=""/>
            </a:pPr>
            <a:endParaRPr sz="18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"/>
              <a:tabLst>
                <a:tab pos="354965" algn="l"/>
              </a:tabLst>
            </a:pPr>
            <a:r>
              <a:rPr sz="1800" b="1" spc="-10" dirty="0">
                <a:latin typeface="Carlito"/>
                <a:cs typeface="Carlito"/>
              </a:rPr>
              <a:t>arrival_date_day_of_month:</a:t>
            </a:r>
            <a:r>
              <a:rPr sz="1800" b="1" spc="-85" dirty="0"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Day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arrival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date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30"/>
              </a:spcBef>
              <a:buFont typeface="Wingdings"/>
              <a:buChar char=""/>
            </a:pPr>
            <a:endParaRPr sz="1800">
              <a:latin typeface="Carlito"/>
              <a:cs typeface="Carlito"/>
            </a:endParaRPr>
          </a:p>
          <a:p>
            <a:pPr marL="355600" marR="5080" indent="-342900">
              <a:lnSpc>
                <a:spcPct val="106700"/>
              </a:lnSpc>
              <a:buFont typeface="Wingdings"/>
              <a:buChar char=""/>
              <a:tabLst>
                <a:tab pos="355600" algn="l"/>
              </a:tabLst>
            </a:pPr>
            <a:r>
              <a:rPr sz="1800" b="1" spc="-10" dirty="0">
                <a:latin typeface="Carlito"/>
                <a:cs typeface="Carlito"/>
              </a:rPr>
              <a:t>stays_in_weekend_nights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:</a:t>
            </a:r>
            <a:r>
              <a:rPr sz="18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Number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weekend</a:t>
            </a:r>
            <a:r>
              <a:rPr sz="18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nights(Saturday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or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Sunday)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spent</a:t>
            </a:r>
            <a:r>
              <a:rPr sz="18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at</a:t>
            </a:r>
            <a:r>
              <a:rPr sz="18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hotel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sz="18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guests.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65"/>
              </a:spcBef>
              <a:buFont typeface="Wingdings"/>
              <a:buChar char=""/>
            </a:pPr>
            <a:endParaRPr sz="18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"/>
              <a:tabLst>
                <a:tab pos="354965" algn="l"/>
              </a:tabLst>
            </a:pPr>
            <a:r>
              <a:rPr sz="1800" b="1" spc="-10" dirty="0">
                <a:latin typeface="Carlito"/>
                <a:cs typeface="Carlito"/>
              </a:rPr>
              <a:t>stays_in_week_nights:</a:t>
            </a:r>
            <a:r>
              <a:rPr sz="1800" b="1" spc="-55" dirty="0"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Number</a:t>
            </a:r>
            <a:r>
              <a:rPr sz="18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weeknights(Monday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Friday)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spent</a:t>
            </a:r>
            <a:r>
              <a:rPr sz="18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at</a:t>
            </a:r>
            <a:endParaRPr sz="1800">
              <a:latin typeface="Carlito"/>
              <a:cs typeface="Carlito"/>
            </a:endParaRPr>
          </a:p>
          <a:p>
            <a:pPr marL="355600">
              <a:lnSpc>
                <a:spcPct val="100000"/>
              </a:lnSpc>
              <a:spcBef>
                <a:spcPts val="155"/>
              </a:spcBef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hotel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guests.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65"/>
              </a:spcBef>
            </a:pPr>
            <a:endParaRPr sz="18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"/>
              <a:tabLst>
                <a:tab pos="354965" algn="l"/>
              </a:tabLst>
            </a:pPr>
            <a:r>
              <a:rPr sz="1800" b="1" dirty="0">
                <a:latin typeface="Carlito"/>
                <a:cs typeface="Carlito"/>
              </a:rPr>
              <a:t>adults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:</a:t>
            </a:r>
            <a:r>
              <a:rPr sz="18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Number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8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adults</a:t>
            </a:r>
            <a:r>
              <a:rPr sz="18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among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guests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60"/>
              </a:spcBef>
              <a:buFont typeface="Wingdings"/>
              <a:buChar char=""/>
            </a:pPr>
            <a:endParaRPr sz="18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Wingdings"/>
              <a:buChar char=""/>
              <a:tabLst>
                <a:tab pos="354965" algn="l"/>
              </a:tabLst>
            </a:pPr>
            <a:r>
              <a:rPr sz="1800" b="1" dirty="0">
                <a:latin typeface="Carlito"/>
                <a:cs typeface="Carlito"/>
              </a:rPr>
              <a:t>children:</a:t>
            </a:r>
            <a:r>
              <a:rPr sz="1800" b="1" spc="-60" dirty="0"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Number</a:t>
            </a:r>
            <a:r>
              <a:rPr sz="18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children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870"/>
              </a:spcBef>
              <a:buFont typeface="Wingdings"/>
              <a:buChar char=""/>
            </a:pPr>
            <a:endParaRPr sz="18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"/>
              <a:tabLst>
                <a:tab pos="354965" algn="l"/>
              </a:tabLst>
            </a:pPr>
            <a:r>
              <a:rPr sz="1800" b="1" dirty="0">
                <a:latin typeface="Carlito"/>
                <a:cs typeface="Carlito"/>
              </a:rPr>
              <a:t>babies:</a:t>
            </a:r>
            <a:r>
              <a:rPr sz="1800" b="1" spc="-55" dirty="0"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Number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8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babies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65"/>
              </a:spcBef>
              <a:buFont typeface="Wingdings"/>
              <a:buChar char=""/>
            </a:pPr>
            <a:endParaRPr sz="18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"/>
              <a:tabLst>
                <a:tab pos="354965" algn="l"/>
              </a:tabLst>
            </a:pPr>
            <a:r>
              <a:rPr sz="1800" b="1" dirty="0">
                <a:latin typeface="Carlito"/>
                <a:cs typeface="Carlito"/>
              </a:rPr>
              <a:t>meal:</a:t>
            </a:r>
            <a:r>
              <a:rPr sz="1800" b="1" spc="-60" dirty="0"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Type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8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meal</a:t>
            </a:r>
            <a:r>
              <a:rPr sz="18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booked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60"/>
              </a:spcBef>
              <a:buFont typeface="Wingdings"/>
              <a:buChar char=""/>
            </a:pPr>
            <a:endParaRPr sz="18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"/>
              <a:tabLst>
                <a:tab pos="354965" algn="l"/>
              </a:tabLst>
            </a:pPr>
            <a:r>
              <a:rPr sz="1800" b="1" dirty="0">
                <a:latin typeface="Carlito"/>
                <a:cs typeface="Carlito"/>
              </a:rPr>
              <a:t>country:</a:t>
            </a:r>
            <a:r>
              <a:rPr sz="1800" b="1" spc="-65" dirty="0"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country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guests</a:t>
            </a:r>
            <a:endParaRPr sz="18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spcBef>
                <a:spcPts val="950"/>
              </a:spcBef>
              <a:buFont typeface="Wingdings"/>
              <a:buChar char=""/>
              <a:tabLst>
                <a:tab pos="354965" algn="l"/>
              </a:tabLst>
            </a:pPr>
            <a:r>
              <a:rPr sz="1800" b="1" spc="-10" dirty="0">
                <a:latin typeface="Carlito"/>
                <a:cs typeface="Carlito"/>
              </a:rPr>
              <a:t>market_segment:</a:t>
            </a:r>
            <a:r>
              <a:rPr sz="1800" b="1" spc="-65" dirty="0"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Designation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market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segment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45805" y="1331721"/>
            <a:ext cx="9244965" cy="8812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Wingdings"/>
              <a:buChar char=""/>
              <a:tabLst>
                <a:tab pos="354965" algn="l"/>
              </a:tabLst>
            </a:pPr>
            <a:r>
              <a:rPr sz="1800" b="1" spc="-10" dirty="0">
                <a:latin typeface="Carlito"/>
                <a:cs typeface="Carlito"/>
              </a:rPr>
              <a:t>is_repeated_guest:</a:t>
            </a:r>
            <a:r>
              <a:rPr sz="1800" b="1" spc="-45" dirty="0"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If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booking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repeated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guest(1)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or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not(0)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05"/>
              </a:spcBef>
              <a:buFont typeface="Wingdings"/>
              <a:buChar char=""/>
            </a:pPr>
            <a:endParaRPr sz="1800">
              <a:latin typeface="Carlito"/>
              <a:cs typeface="Carlito"/>
            </a:endParaRPr>
          </a:p>
          <a:p>
            <a:pPr marL="355600" marR="5080" indent="-342900">
              <a:lnSpc>
                <a:spcPct val="107200"/>
              </a:lnSpc>
              <a:buFont typeface="Wingdings"/>
              <a:buChar char=""/>
              <a:tabLst>
                <a:tab pos="355600" algn="l"/>
              </a:tabLst>
            </a:pPr>
            <a:r>
              <a:rPr sz="1800" b="1" spc="-10" dirty="0">
                <a:latin typeface="Carlito"/>
                <a:cs typeface="Carlito"/>
              </a:rPr>
              <a:t>previous_cancellation:</a:t>
            </a:r>
            <a:r>
              <a:rPr sz="1800" b="1" spc="-65" dirty="0"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Number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8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previous</a:t>
            </a:r>
            <a:r>
              <a:rPr sz="18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bookings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sz="18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were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cancelled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sz="18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customer</a:t>
            </a:r>
            <a:r>
              <a:rPr sz="18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prior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18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8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current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booking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10"/>
              </a:spcBef>
              <a:buFont typeface="Wingdings"/>
              <a:buChar char=""/>
            </a:pPr>
            <a:endParaRPr sz="1800">
              <a:latin typeface="Carlito"/>
              <a:cs typeface="Carlito"/>
            </a:endParaRPr>
          </a:p>
          <a:p>
            <a:pPr marL="355600" marR="48260" indent="-342900">
              <a:lnSpc>
                <a:spcPct val="107200"/>
              </a:lnSpc>
              <a:buFont typeface="Wingdings"/>
              <a:buChar char=""/>
              <a:tabLst>
                <a:tab pos="355600" algn="l"/>
              </a:tabLst>
            </a:pPr>
            <a:r>
              <a:rPr sz="1800" b="1" spc="-10" dirty="0">
                <a:latin typeface="Carlito"/>
                <a:cs typeface="Carlito"/>
              </a:rPr>
              <a:t>previous_bookings_not_cancelled:</a:t>
            </a:r>
            <a:r>
              <a:rPr sz="1800" b="1" spc="-45" dirty="0"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Number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8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previous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bookins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cancelled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8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customer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prior</a:t>
            </a:r>
            <a:r>
              <a:rPr sz="18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18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current</a:t>
            </a:r>
            <a:r>
              <a:rPr sz="18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booking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65"/>
              </a:spcBef>
              <a:buFont typeface="Wingdings"/>
              <a:buChar char=""/>
            </a:pPr>
            <a:endParaRPr sz="18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"/>
              <a:tabLst>
                <a:tab pos="354965" algn="l"/>
              </a:tabLst>
            </a:pPr>
            <a:r>
              <a:rPr sz="1800" b="1" spc="-10" dirty="0">
                <a:latin typeface="Carlito"/>
                <a:cs typeface="Carlito"/>
              </a:rPr>
              <a:t>reserved_room_type:</a:t>
            </a:r>
            <a:r>
              <a:rPr sz="1800" b="1" spc="-45" dirty="0"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Code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sz="18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room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type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reserved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60"/>
              </a:spcBef>
              <a:buFont typeface="Wingdings"/>
              <a:buChar char=""/>
            </a:pPr>
            <a:endParaRPr sz="18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"/>
              <a:tabLst>
                <a:tab pos="354965" algn="l"/>
              </a:tabLst>
            </a:pPr>
            <a:r>
              <a:rPr sz="1800" b="1" spc="-10" dirty="0">
                <a:latin typeface="Carlito"/>
                <a:cs typeface="Carlito"/>
              </a:rPr>
              <a:t>assigned_room_type:</a:t>
            </a:r>
            <a:r>
              <a:rPr sz="1800" b="1" spc="-50" dirty="0"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Code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room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type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assignedbooking_changes: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Number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changes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made</a:t>
            </a:r>
            <a:endParaRPr sz="1800">
              <a:latin typeface="Carlito"/>
              <a:cs typeface="Carlito"/>
            </a:endParaRPr>
          </a:p>
          <a:p>
            <a:pPr marL="355600">
              <a:lnSpc>
                <a:spcPct val="100000"/>
              </a:lnSpc>
              <a:spcBef>
                <a:spcPts val="145"/>
              </a:spcBef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18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 booking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75"/>
              </a:spcBef>
            </a:pPr>
            <a:endParaRPr sz="18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"/>
              <a:tabLst>
                <a:tab pos="354965" algn="l"/>
              </a:tabLst>
            </a:pPr>
            <a:r>
              <a:rPr sz="1800" b="1" dirty="0">
                <a:latin typeface="Carlito"/>
                <a:cs typeface="Carlito"/>
              </a:rPr>
              <a:t>deposit_type:</a:t>
            </a:r>
            <a:r>
              <a:rPr sz="1800" b="1" spc="-65" dirty="0"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Type</a:t>
            </a:r>
            <a:r>
              <a:rPr sz="18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deposite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made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guest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65"/>
              </a:spcBef>
              <a:buFont typeface="Wingdings"/>
              <a:buChar char=""/>
            </a:pPr>
            <a:endParaRPr sz="18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"/>
              <a:tabLst>
                <a:tab pos="354965" algn="l"/>
              </a:tabLst>
            </a:pPr>
            <a:r>
              <a:rPr sz="1800" b="1" dirty="0">
                <a:latin typeface="Carlito"/>
                <a:cs typeface="Carlito"/>
              </a:rPr>
              <a:t>agent:</a:t>
            </a:r>
            <a:r>
              <a:rPr sz="1800" b="1" spc="-55" dirty="0"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ID</a:t>
            </a:r>
            <a:r>
              <a:rPr sz="18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travel</a:t>
            </a:r>
            <a:r>
              <a:rPr sz="18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agent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who</a:t>
            </a:r>
            <a:r>
              <a:rPr sz="18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made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booking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60"/>
              </a:spcBef>
              <a:buFont typeface="Wingdings"/>
              <a:buChar char=""/>
            </a:pPr>
            <a:endParaRPr sz="18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Wingdings"/>
              <a:buChar char=""/>
              <a:tabLst>
                <a:tab pos="354965" algn="l"/>
              </a:tabLst>
            </a:pPr>
            <a:r>
              <a:rPr sz="1800" b="1" dirty="0">
                <a:latin typeface="Carlito"/>
                <a:cs typeface="Carlito"/>
              </a:rPr>
              <a:t>comapny:</a:t>
            </a:r>
            <a:r>
              <a:rPr sz="1800" b="1" spc="-65" dirty="0"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ID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company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made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8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booking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60"/>
              </a:spcBef>
              <a:buFont typeface="Wingdings"/>
              <a:buChar char=""/>
            </a:pPr>
            <a:endParaRPr sz="18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Wingdings"/>
              <a:buChar char=""/>
              <a:tabLst>
                <a:tab pos="354965" algn="l"/>
              </a:tabLst>
            </a:pPr>
            <a:r>
              <a:rPr sz="1800" b="1" spc="-10" dirty="0">
                <a:latin typeface="Carlito"/>
                <a:cs typeface="Carlito"/>
              </a:rPr>
              <a:t>days_in_waiting_list:</a:t>
            </a:r>
            <a:r>
              <a:rPr sz="1800" b="1" spc="-55" dirty="0"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Number</a:t>
            </a:r>
            <a:r>
              <a:rPr sz="18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8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days</a:t>
            </a:r>
            <a:r>
              <a:rPr sz="18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8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booking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sz="18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waiting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list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60"/>
              </a:spcBef>
              <a:buFont typeface="Wingdings"/>
              <a:buChar char=""/>
            </a:pPr>
            <a:endParaRPr sz="18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"/>
              <a:tabLst>
                <a:tab pos="354965" algn="l"/>
              </a:tabLst>
            </a:pPr>
            <a:r>
              <a:rPr sz="1800" b="1" dirty="0">
                <a:latin typeface="Carlito"/>
                <a:cs typeface="Carlito"/>
              </a:rPr>
              <a:t>customer_type:</a:t>
            </a:r>
            <a:r>
              <a:rPr sz="1800" b="1" spc="-85" dirty="0"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Type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8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customer,</a:t>
            </a:r>
            <a:r>
              <a:rPr sz="18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assuming</a:t>
            </a:r>
            <a:r>
              <a:rPr sz="180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one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8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four</a:t>
            </a:r>
            <a:r>
              <a:rPr sz="18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categories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65"/>
              </a:spcBef>
              <a:buFont typeface="Wingdings"/>
              <a:buChar char=""/>
            </a:pPr>
            <a:endParaRPr sz="18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"/>
              <a:tabLst>
                <a:tab pos="354965" algn="l"/>
              </a:tabLst>
            </a:pPr>
            <a:r>
              <a:rPr sz="1800" b="1" dirty="0">
                <a:latin typeface="Carlito"/>
                <a:cs typeface="Carlito"/>
              </a:rPr>
              <a:t>adr:</a:t>
            </a:r>
            <a:r>
              <a:rPr sz="1800" b="1" spc="-40" dirty="0"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Average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daily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rate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75"/>
              </a:spcBef>
              <a:buFont typeface="Wingdings"/>
              <a:buChar char=""/>
            </a:pPr>
            <a:endParaRPr sz="18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"/>
              <a:tabLst>
                <a:tab pos="354965" algn="l"/>
              </a:tabLst>
            </a:pPr>
            <a:r>
              <a:rPr sz="1800" b="1" spc="-10" dirty="0">
                <a:latin typeface="Carlito"/>
                <a:cs typeface="Carlito"/>
              </a:rPr>
              <a:t>required_car_parking_spaces:</a:t>
            </a:r>
            <a:r>
              <a:rPr sz="1800" b="1" spc="-40" dirty="0"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Number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car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parking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spaces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required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bt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customer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60"/>
              </a:spcBef>
              <a:buFont typeface="Wingdings"/>
              <a:buChar char=""/>
            </a:pPr>
            <a:endParaRPr sz="18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Wingdings"/>
              <a:buChar char=""/>
              <a:tabLst>
                <a:tab pos="354965" algn="l"/>
              </a:tabLst>
            </a:pPr>
            <a:r>
              <a:rPr sz="1800" b="1" spc="-10" dirty="0">
                <a:latin typeface="Carlito"/>
                <a:cs typeface="Carlito"/>
              </a:rPr>
              <a:t>total_of_special_requesrs:</a:t>
            </a:r>
            <a:r>
              <a:rPr sz="1800" b="1" spc="-45" dirty="0"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Number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special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requests</a:t>
            </a:r>
            <a:r>
              <a:rPr sz="18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made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 customer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60"/>
              </a:spcBef>
              <a:buFont typeface="Wingdings"/>
              <a:buChar char=""/>
            </a:pPr>
            <a:endParaRPr sz="18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"/>
              <a:tabLst>
                <a:tab pos="354965" algn="l"/>
              </a:tabLst>
            </a:pPr>
            <a:r>
              <a:rPr sz="1800" b="1" spc="-10" dirty="0">
                <a:latin typeface="Carlito"/>
                <a:cs typeface="Carlito"/>
              </a:rPr>
              <a:t>reservation_statuse:</a:t>
            </a:r>
            <a:r>
              <a:rPr sz="1800" b="1" spc="-30" dirty="0"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Reservation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status(Canceled,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check-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out</a:t>
            </a:r>
            <a:r>
              <a:rPr sz="1800" spc="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or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no-show)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39199" y="0"/>
              <a:ext cx="9448800" cy="102869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8839200" cy="1132840"/>
            </a:xfrm>
            <a:custGeom>
              <a:avLst/>
              <a:gdLst/>
              <a:ahLst/>
              <a:cxnLst/>
              <a:rect l="l" t="t" r="r" b="b"/>
              <a:pathLst>
                <a:path w="8839200" h="1132840">
                  <a:moveTo>
                    <a:pt x="0" y="1132331"/>
                  </a:moveTo>
                  <a:lnTo>
                    <a:pt x="8839200" y="1132331"/>
                  </a:lnTo>
                  <a:lnTo>
                    <a:pt x="8839200" y="0"/>
                  </a:lnTo>
                  <a:lnTo>
                    <a:pt x="0" y="0"/>
                  </a:lnTo>
                  <a:lnTo>
                    <a:pt x="0" y="1132331"/>
                  </a:lnTo>
                  <a:close/>
                </a:path>
              </a:pathLst>
            </a:custGeom>
            <a:solidFill>
              <a:srgbClr val="819D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32587"/>
              <a:ext cx="7599426" cy="100660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9336" y="237235"/>
            <a:ext cx="71659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Data</a:t>
            </a:r>
            <a:r>
              <a:rPr sz="3600" u="sng" spc="-1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sz="36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Cleaning</a:t>
            </a:r>
            <a:r>
              <a:rPr sz="3600" u="sng" spc="-1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sz="36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and</a:t>
            </a:r>
            <a:r>
              <a:rPr sz="3600" u="sng" spc="-11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sz="3600" u="sng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Wrangling</a:t>
            </a:r>
            <a:r>
              <a:rPr sz="3600" u="sng" spc="-1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sz="360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Process:</a:t>
            </a:r>
            <a:endParaRPr sz="3600"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4112" y="749852"/>
            <a:ext cx="7190994" cy="7691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1140" y="1085849"/>
            <a:ext cx="7980680" cy="9025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81025" indent="-342900">
              <a:lnSpc>
                <a:spcPct val="106700"/>
              </a:lnSpc>
              <a:spcBef>
                <a:spcPts val="100"/>
              </a:spcBef>
              <a:buFont typeface="Wingdings"/>
              <a:buChar char=""/>
              <a:tabLst>
                <a:tab pos="355600" algn="l"/>
              </a:tabLst>
            </a:pPr>
            <a:r>
              <a:rPr sz="2400" dirty="0">
                <a:latin typeface="Carlito"/>
                <a:cs typeface="Carlito"/>
              </a:rPr>
              <a:t>First</a:t>
            </a:r>
            <a:r>
              <a:rPr sz="2400" spc="-7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all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we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extracted</a:t>
            </a:r>
            <a:r>
              <a:rPr sz="2400" spc="-7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and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loaded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our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data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set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in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power </a:t>
            </a:r>
            <a:r>
              <a:rPr sz="2400" dirty="0">
                <a:latin typeface="Carlito"/>
                <a:cs typeface="Carlito"/>
              </a:rPr>
              <a:t>query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editor.</a:t>
            </a:r>
            <a:endParaRPr sz="2400">
              <a:latin typeface="Carlito"/>
              <a:cs typeface="Carlito"/>
            </a:endParaRPr>
          </a:p>
          <a:p>
            <a:pPr marL="355600" marR="415925" indent="-342900">
              <a:lnSpc>
                <a:spcPct val="107100"/>
              </a:lnSpc>
              <a:buFont typeface="Wingdings"/>
              <a:buChar char=""/>
              <a:tabLst>
                <a:tab pos="355600" algn="l"/>
              </a:tabLst>
            </a:pPr>
            <a:r>
              <a:rPr sz="2400" dirty="0">
                <a:latin typeface="Carlito"/>
                <a:cs typeface="Carlito"/>
              </a:rPr>
              <a:t>After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loading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first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thing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we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did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was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we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removed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errors </a:t>
            </a:r>
            <a:r>
              <a:rPr sz="2400" dirty="0">
                <a:latin typeface="Carlito"/>
                <a:cs typeface="Carlito"/>
              </a:rPr>
              <a:t>from</a:t>
            </a:r>
            <a:r>
              <a:rPr sz="2400" spc="-8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entire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data</a:t>
            </a:r>
            <a:r>
              <a:rPr sz="2400" spc="-80" dirty="0">
                <a:latin typeface="Carlito"/>
                <a:cs typeface="Carlito"/>
              </a:rPr>
              <a:t> </a:t>
            </a:r>
            <a:r>
              <a:rPr sz="2400" spc="-20" dirty="0">
                <a:latin typeface="Carlito"/>
                <a:cs typeface="Carlito"/>
              </a:rPr>
              <a:t>set.</a:t>
            </a:r>
            <a:endParaRPr sz="2400">
              <a:latin typeface="Carlito"/>
              <a:cs typeface="Carlito"/>
            </a:endParaRPr>
          </a:p>
          <a:p>
            <a:pPr marL="355600" marR="344805" indent="-342900">
              <a:lnSpc>
                <a:spcPct val="107100"/>
              </a:lnSpc>
              <a:buFont typeface="Wingdings"/>
              <a:buChar char=""/>
              <a:tabLst>
                <a:tab pos="355600" algn="l"/>
              </a:tabLst>
            </a:pPr>
            <a:r>
              <a:rPr sz="2400" dirty="0">
                <a:latin typeface="Carlito"/>
                <a:cs typeface="Carlito"/>
              </a:rPr>
              <a:t>We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found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out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that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total</a:t>
            </a:r>
            <a:r>
              <a:rPr sz="2400" spc="-7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number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rows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in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data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set </a:t>
            </a:r>
            <a:r>
              <a:rPr sz="2400" dirty="0">
                <a:latin typeface="Carlito"/>
                <a:cs typeface="Carlito"/>
              </a:rPr>
              <a:t>was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b="1" spc="-10" dirty="0">
                <a:latin typeface="Carlito"/>
                <a:cs typeface="Carlito"/>
              </a:rPr>
              <a:t>1,19,386.</a:t>
            </a:r>
            <a:endParaRPr sz="2400">
              <a:latin typeface="Carlito"/>
              <a:cs typeface="Carlito"/>
            </a:endParaRPr>
          </a:p>
          <a:p>
            <a:pPr marL="355600" marR="77470" indent="-342900">
              <a:lnSpc>
                <a:spcPts val="3080"/>
              </a:lnSpc>
              <a:spcBef>
                <a:spcPts val="125"/>
              </a:spcBef>
              <a:buFont typeface="Wingdings"/>
              <a:buChar char=""/>
              <a:tabLst>
                <a:tab pos="355600" algn="l"/>
              </a:tabLst>
            </a:pPr>
            <a:r>
              <a:rPr sz="2400" dirty="0">
                <a:latin typeface="Carlito"/>
                <a:cs typeface="Carlito"/>
              </a:rPr>
              <a:t>As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there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are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chances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that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there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might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be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duplicate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records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in </a:t>
            </a:r>
            <a:r>
              <a:rPr sz="2400" dirty="0">
                <a:latin typeface="Carlito"/>
                <a:cs typeface="Carlito"/>
              </a:rPr>
              <a:t>this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data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set,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so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we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selected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entire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table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and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removed</a:t>
            </a:r>
            <a:endParaRPr sz="2400">
              <a:latin typeface="Carlito"/>
              <a:cs typeface="Carlito"/>
            </a:endParaRPr>
          </a:p>
          <a:p>
            <a:pPr marL="355600">
              <a:lnSpc>
                <a:spcPct val="100000"/>
              </a:lnSpc>
              <a:spcBef>
                <a:spcPts val="75"/>
              </a:spcBef>
            </a:pPr>
            <a:r>
              <a:rPr sz="2400" spc="-10" dirty="0">
                <a:latin typeface="Carlito"/>
                <a:cs typeface="Carlito"/>
              </a:rPr>
              <a:t>duplicate</a:t>
            </a:r>
            <a:r>
              <a:rPr sz="2400" spc="-8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data</a:t>
            </a:r>
            <a:r>
              <a:rPr sz="2400" spc="-8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from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8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entire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table.</a:t>
            </a:r>
            <a:endParaRPr sz="2400">
              <a:latin typeface="Carlito"/>
              <a:cs typeface="Carlito"/>
            </a:endParaRPr>
          </a:p>
          <a:p>
            <a:pPr marL="355600" marR="417830" indent="-342900">
              <a:lnSpc>
                <a:spcPct val="106900"/>
              </a:lnSpc>
              <a:spcBef>
                <a:spcPts val="5"/>
              </a:spcBef>
              <a:buFont typeface="Wingdings"/>
              <a:buChar char=""/>
              <a:tabLst>
                <a:tab pos="355600" algn="l"/>
              </a:tabLst>
            </a:pPr>
            <a:r>
              <a:rPr sz="2400" dirty="0">
                <a:latin typeface="Carlito"/>
                <a:cs typeface="Carlito"/>
              </a:rPr>
              <a:t>After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removing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duplicate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data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we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came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to</a:t>
            </a:r>
            <a:r>
              <a:rPr sz="2400" spc="-7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know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spc="-20" dirty="0">
                <a:latin typeface="Carlito"/>
                <a:cs typeface="Carlito"/>
              </a:rPr>
              <a:t>that </a:t>
            </a:r>
            <a:r>
              <a:rPr sz="2400" dirty="0">
                <a:latin typeface="Carlito"/>
                <a:cs typeface="Carlito"/>
              </a:rPr>
              <a:t>there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were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31994</a:t>
            </a:r>
            <a:r>
              <a:rPr sz="2400" b="1" spc="-7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duplicate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records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in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entire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data</a:t>
            </a:r>
            <a:r>
              <a:rPr sz="2400" spc="-75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set </a:t>
            </a:r>
            <a:r>
              <a:rPr sz="2400" dirty="0">
                <a:latin typeface="Carlito"/>
                <a:cs typeface="Carlito"/>
              </a:rPr>
              <a:t>which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means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only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87392</a:t>
            </a:r>
            <a:r>
              <a:rPr sz="2400" b="1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were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unique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data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after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removing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duplicates.</a:t>
            </a:r>
            <a:endParaRPr sz="2400">
              <a:latin typeface="Carlito"/>
              <a:cs typeface="Carlito"/>
            </a:endParaRPr>
          </a:p>
          <a:p>
            <a:pPr marL="355600" marR="548005" indent="-342900">
              <a:lnSpc>
                <a:spcPct val="107100"/>
              </a:lnSpc>
              <a:spcBef>
                <a:spcPts val="5"/>
              </a:spcBef>
              <a:buFont typeface="Wingdings"/>
              <a:buChar char=""/>
              <a:tabLst>
                <a:tab pos="355600" algn="l"/>
              </a:tabLst>
            </a:pPr>
            <a:r>
              <a:rPr sz="2400" dirty="0">
                <a:latin typeface="Carlito"/>
                <a:cs typeface="Carlito"/>
              </a:rPr>
              <a:t>We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then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started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looking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at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all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columns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to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check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if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any </a:t>
            </a:r>
            <a:r>
              <a:rPr sz="2400" dirty="0">
                <a:latin typeface="Carlito"/>
                <a:cs typeface="Carlito"/>
              </a:rPr>
              <a:t>more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changes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can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be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made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or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spc="-20" dirty="0">
                <a:latin typeface="Carlito"/>
                <a:cs typeface="Carlito"/>
              </a:rPr>
              <a:t>not.</a:t>
            </a:r>
            <a:endParaRPr sz="24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spcBef>
                <a:spcPts val="200"/>
              </a:spcBef>
              <a:buFont typeface="Wingdings"/>
              <a:buChar char=""/>
              <a:tabLst>
                <a:tab pos="354965" algn="l"/>
              </a:tabLst>
            </a:pPr>
            <a:r>
              <a:rPr sz="2400" spc="-10" dirty="0">
                <a:latin typeface="Carlito"/>
                <a:cs typeface="Carlito"/>
              </a:rPr>
              <a:t>Removed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“</a:t>
            </a:r>
            <a:r>
              <a:rPr sz="2400" b="1" spc="-10" dirty="0">
                <a:latin typeface="Carlito"/>
                <a:cs typeface="Carlito"/>
              </a:rPr>
              <a:t>arrival_date_week_number</a:t>
            </a:r>
            <a:r>
              <a:rPr sz="2400" spc="-10" dirty="0">
                <a:latin typeface="Carlito"/>
                <a:cs typeface="Carlito"/>
              </a:rPr>
              <a:t>”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column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as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spc="-20" dirty="0">
                <a:latin typeface="Carlito"/>
                <a:cs typeface="Carlito"/>
              </a:rPr>
              <a:t>that</a:t>
            </a:r>
            <a:endParaRPr sz="2400">
              <a:latin typeface="Carlito"/>
              <a:cs typeface="Carlito"/>
            </a:endParaRPr>
          </a:p>
          <a:p>
            <a:pPr marL="355600">
              <a:lnSpc>
                <a:spcPct val="100000"/>
              </a:lnSpc>
              <a:spcBef>
                <a:spcPts val="195"/>
              </a:spcBef>
            </a:pPr>
            <a:r>
              <a:rPr sz="2400" dirty="0">
                <a:latin typeface="Carlito"/>
                <a:cs typeface="Carlito"/>
              </a:rPr>
              <a:t>was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not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quite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useful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for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our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analysis.</a:t>
            </a:r>
            <a:endParaRPr sz="2400">
              <a:latin typeface="Carlito"/>
              <a:cs typeface="Carlito"/>
            </a:endParaRPr>
          </a:p>
          <a:p>
            <a:pPr marL="355600" marR="130810" indent="-342900">
              <a:lnSpc>
                <a:spcPct val="107100"/>
              </a:lnSpc>
              <a:buFont typeface="Wingdings"/>
              <a:buChar char=""/>
              <a:tabLst>
                <a:tab pos="355600" algn="l"/>
              </a:tabLst>
            </a:pPr>
            <a:r>
              <a:rPr sz="2400" dirty="0">
                <a:latin typeface="Carlito"/>
                <a:cs typeface="Carlito"/>
              </a:rPr>
              <a:t>Then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we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made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new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column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named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as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Date</a:t>
            </a:r>
            <a:r>
              <a:rPr sz="2400" b="1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by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merging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the </a:t>
            </a:r>
            <a:r>
              <a:rPr sz="2400" spc="-45" dirty="0">
                <a:latin typeface="Carlito"/>
                <a:cs typeface="Carlito"/>
              </a:rPr>
              <a:t>Day,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Month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and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spc="-30" dirty="0">
                <a:latin typeface="Carlito"/>
                <a:cs typeface="Carlito"/>
              </a:rPr>
              <a:t>Year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column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and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changed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data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type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of </a:t>
            </a:r>
            <a:r>
              <a:rPr sz="2400" dirty="0">
                <a:latin typeface="Carlito"/>
                <a:cs typeface="Carlito"/>
              </a:rPr>
              <a:t>this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new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column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into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date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from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spc="-20" dirty="0">
                <a:latin typeface="Carlito"/>
                <a:cs typeface="Carlito"/>
              </a:rPr>
              <a:t>any.</a:t>
            </a:r>
            <a:endParaRPr sz="2400">
              <a:latin typeface="Carlito"/>
              <a:cs typeface="Carlito"/>
            </a:endParaRPr>
          </a:p>
          <a:p>
            <a:pPr marL="355600" marR="5080" indent="-342900">
              <a:lnSpc>
                <a:spcPts val="3080"/>
              </a:lnSpc>
              <a:spcBef>
                <a:spcPts val="100"/>
              </a:spcBef>
              <a:buFont typeface="Wingdings"/>
              <a:buChar char=""/>
              <a:tabLst>
                <a:tab pos="355600" algn="l"/>
              </a:tabLst>
            </a:pPr>
            <a:r>
              <a:rPr sz="2400" dirty="0">
                <a:latin typeface="Carlito"/>
                <a:cs typeface="Carlito"/>
              </a:rPr>
              <a:t>We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added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-7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new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column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b="1" spc="-20" dirty="0">
                <a:latin typeface="Carlito"/>
                <a:cs typeface="Carlito"/>
              </a:rPr>
              <a:t>“Total</a:t>
            </a:r>
            <a:r>
              <a:rPr sz="2400" b="1" spc="-60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stay</a:t>
            </a:r>
            <a:r>
              <a:rPr sz="2400" b="1" spc="-50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days</a:t>
            </a:r>
            <a:r>
              <a:rPr sz="2400" dirty="0">
                <a:latin typeface="Carlito"/>
                <a:cs typeface="Carlito"/>
              </a:rPr>
              <a:t>”</a:t>
            </a:r>
            <a:r>
              <a:rPr sz="2400" spc="-7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by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adding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spc="-20" dirty="0">
                <a:latin typeface="Carlito"/>
                <a:cs typeface="Carlito"/>
              </a:rPr>
              <a:t>data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spc="-20" dirty="0">
                <a:latin typeface="Carlito"/>
                <a:cs typeface="Carlito"/>
              </a:rPr>
              <a:t>weekdays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and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weekend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stays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column</a:t>
            </a:r>
            <a:r>
              <a:rPr sz="2400" spc="-7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and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change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the </a:t>
            </a:r>
            <a:r>
              <a:rPr sz="2400" dirty="0">
                <a:latin typeface="Carlito"/>
                <a:cs typeface="Carlito"/>
              </a:rPr>
              <a:t>data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type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to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whole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numbers.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39199" y="0"/>
              <a:ext cx="9448800" cy="102869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8839200" cy="1143000"/>
            </a:xfrm>
            <a:custGeom>
              <a:avLst/>
              <a:gdLst/>
              <a:ahLst/>
              <a:cxnLst/>
              <a:rect l="l" t="t" r="r" b="b"/>
              <a:pathLst>
                <a:path w="8839200" h="1143000">
                  <a:moveTo>
                    <a:pt x="88392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8839200" y="1143000"/>
                  </a:lnTo>
                  <a:lnTo>
                    <a:pt x="8839200" y="0"/>
                  </a:lnTo>
                  <a:close/>
                </a:path>
              </a:pathLst>
            </a:custGeom>
            <a:solidFill>
              <a:srgbClr val="819D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11" y="0"/>
              <a:ext cx="4313682" cy="118948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0139" rIns="0" bIns="0" rtlCol="0">
            <a:spAutoFit/>
          </a:bodyPr>
          <a:lstStyle/>
          <a:p>
            <a:pPr marL="380365">
              <a:lnSpc>
                <a:spcPct val="100000"/>
              </a:lnSpc>
              <a:spcBef>
                <a:spcPts val="100"/>
              </a:spcBef>
            </a:pPr>
            <a:r>
              <a:rPr sz="48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Continued</a:t>
            </a:r>
            <a:r>
              <a:rPr sz="4800" u="sng" spc="-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sz="48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.</a:t>
            </a:r>
            <a:r>
              <a:rPr sz="4800" u="sng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sz="48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.</a:t>
            </a:r>
            <a:r>
              <a:rPr sz="4800" u="sng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sz="4800" u="sng" spc="-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.</a:t>
            </a:r>
            <a:endParaRPr sz="4800"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5572" y="673608"/>
            <a:ext cx="3582162" cy="9829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74421" y="1203425"/>
            <a:ext cx="8183880" cy="8930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15240" indent="-457200">
              <a:lnSpc>
                <a:spcPct val="106900"/>
              </a:lnSpc>
              <a:spcBef>
                <a:spcPts val="100"/>
              </a:spcBef>
              <a:buFont typeface="Wingdings"/>
              <a:buChar char=""/>
              <a:tabLst>
                <a:tab pos="469900" algn="l"/>
              </a:tabLst>
            </a:pPr>
            <a:r>
              <a:rPr sz="2600" dirty="0">
                <a:latin typeface="Carlito"/>
                <a:cs typeface="Carlito"/>
              </a:rPr>
              <a:t>We</a:t>
            </a:r>
            <a:r>
              <a:rPr sz="2600" spc="-6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added</a:t>
            </a:r>
            <a:r>
              <a:rPr sz="2600" spc="-7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one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more</a:t>
            </a:r>
            <a:r>
              <a:rPr sz="2600" spc="-4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column</a:t>
            </a:r>
            <a:r>
              <a:rPr sz="2600" spc="-50" dirty="0">
                <a:latin typeface="Carlito"/>
                <a:cs typeface="Carlito"/>
              </a:rPr>
              <a:t> </a:t>
            </a:r>
            <a:r>
              <a:rPr sz="2600" spc="-20" dirty="0">
                <a:latin typeface="Carlito"/>
                <a:cs typeface="Carlito"/>
              </a:rPr>
              <a:t>“Total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number</a:t>
            </a:r>
            <a:r>
              <a:rPr sz="2600" spc="-6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of</a:t>
            </a:r>
            <a:r>
              <a:rPr sz="2600" spc="-4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People”</a:t>
            </a:r>
            <a:r>
              <a:rPr sz="2600" spc="-85" dirty="0">
                <a:latin typeface="Carlito"/>
                <a:cs typeface="Carlito"/>
              </a:rPr>
              <a:t> </a:t>
            </a:r>
            <a:r>
              <a:rPr sz="2600" spc="-25" dirty="0">
                <a:latin typeface="Carlito"/>
                <a:cs typeface="Carlito"/>
              </a:rPr>
              <a:t>by </a:t>
            </a:r>
            <a:r>
              <a:rPr sz="2600" dirty="0">
                <a:latin typeface="Carlito"/>
                <a:cs typeface="Carlito"/>
              </a:rPr>
              <a:t>adding</a:t>
            </a:r>
            <a:r>
              <a:rPr sz="2600" spc="-4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the</a:t>
            </a:r>
            <a:r>
              <a:rPr sz="2600" spc="-3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data</a:t>
            </a:r>
            <a:r>
              <a:rPr sz="2600" spc="-2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of</a:t>
            </a:r>
            <a:r>
              <a:rPr sz="2600" spc="-2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the</a:t>
            </a:r>
            <a:r>
              <a:rPr sz="2600" spc="-4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columns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Adults,</a:t>
            </a:r>
            <a:r>
              <a:rPr sz="2600" spc="-5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Children</a:t>
            </a:r>
            <a:r>
              <a:rPr sz="2600" spc="-50" dirty="0">
                <a:latin typeface="Carlito"/>
                <a:cs typeface="Carlito"/>
              </a:rPr>
              <a:t> </a:t>
            </a:r>
            <a:r>
              <a:rPr sz="2600" spc="-25" dirty="0">
                <a:latin typeface="Carlito"/>
                <a:cs typeface="Carlito"/>
              </a:rPr>
              <a:t>and </a:t>
            </a:r>
            <a:r>
              <a:rPr sz="2600" spc="-10" dirty="0">
                <a:latin typeface="Carlito"/>
                <a:cs typeface="Carlito"/>
              </a:rPr>
              <a:t>Babies.</a:t>
            </a:r>
            <a:endParaRPr sz="2600">
              <a:latin typeface="Carlito"/>
              <a:cs typeface="Carlito"/>
            </a:endParaRPr>
          </a:p>
          <a:p>
            <a:pPr marL="469265" indent="-456565">
              <a:lnSpc>
                <a:spcPct val="100000"/>
              </a:lnSpc>
              <a:spcBef>
                <a:spcPts val="215"/>
              </a:spcBef>
              <a:buFont typeface="Wingdings"/>
              <a:buChar char=""/>
              <a:tabLst>
                <a:tab pos="469265" algn="l"/>
              </a:tabLst>
            </a:pPr>
            <a:r>
              <a:rPr sz="2600" dirty="0">
                <a:latin typeface="Carlito"/>
                <a:cs typeface="Carlito"/>
              </a:rPr>
              <a:t>We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noticed</a:t>
            </a:r>
            <a:r>
              <a:rPr sz="2600" spc="-5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that</a:t>
            </a:r>
            <a:r>
              <a:rPr sz="2600" spc="-5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the</a:t>
            </a:r>
            <a:r>
              <a:rPr sz="2600" spc="-5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above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new</a:t>
            </a:r>
            <a:r>
              <a:rPr sz="2600" spc="-5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column</a:t>
            </a:r>
            <a:r>
              <a:rPr sz="2600" spc="-4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we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made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spc="-25" dirty="0">
                <a:latin typeface="Carlito"/>
                <a:cs typeface="Carlito"/>
              </a:rPr>
              <a:t>had</a:t>
            </a:r>
            <a:endParaRPr sz="2600">
              <a:latin typeface="Carlito"/>
              <a:cs typeface="Carlito"/>
            </a:endParaRPr>
          </a:p>
          <a:p>
            <a:pPr marL="469900" marR="358140">
              <a:lnSpc>
                <a:spcPct val="106900"/>
              </a:lnSpc>
              <a:spcBef>
                <a:spcPts val="15"/>
              </a:spcBef>
            </a:pPr>
            <a:r>
              <a:rPr sz="2600" dirty="0">
                <a:latin typeface="Carlito"/>
                <a:cs typeface="Carlito"/>
              </a:rPr>
              <a:t>some</a:t>
            </a:r>
            <a:r>
              <a:rPr sz="2600" spc="-7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rows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with</a:t>
            </a:r>
            <a:r>
              <a:rPr sz="2600" spc="-50" dirty="0">
                <a:latin typeface="Carlito"/>
                <a:cs typeface="Carlito"/>
              </a:rPr>
              <a:t> </a:t>
            </a:r>
            <a:r>
              <a:rPr sz="2600" b="1" dirty="0">
                <a:latin typeface="Carlito"/>
                <a:cs typeface="Carlito"/>
              </a:rPr>
              <a:t>zero</a:t>
            </a:r>
            <a:r>
              <a:rPr sz="2600" b="1" spc="-5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as</a:t>
            </a:r>
            <a:r>
              <a:rPr sz="2600" spc="-6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values</a:t>
            </a:r>
            <a:r>
              <a:rPr sz="2600" spc="-7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in</a:t>
            </a:r>
            <a:r>
              <a:rPr sz="2600" spc="-6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it,</a:t>
            </a:r>
            <a:r>
              <a:rPr sz="2600" spc="-50" dirty="0">
                <a:latin typeface="Carlito"/>
                <a:cs typeface="Carlito"/>
              </a:rPr>
              <a:t> </a:t>
            </a:r>
            <a:r>
              <a:rPr sz="2600" b="1" dirty="0">
                <a:latin typeface="Carlito"/>
                <a:cs typeface="Carlito"/>
              </a:rPr>
              <a:t>172</a:t>
            </a:r>
            <a:r>
              <a:rPr sz="2600" b="1" spc="-8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rows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to</a:t>
            </a:r>
            <a:r>
              <a:rPr sz="2600" spc="-60" dirty="0">
                <a:latin typeface="Carlito"/>
                <a:cs typeface="Carlito"/>
              </a:rPr>
              <a:t> </a:t>
            </a:r>
            <a:r>
              <a:rPr sz="2600" spc="-25" dirty="0">
                <a:latin typeface="Carlito"/>
                <a:cs typeface="Carlito"/>
              </a:rPr>
              <a:t>be </a:t>
            </a:r>
            <a:r>
              <a:rPr sz="2600" dirty="0">
                <a:latin typeface="Carlito"/>
                <a:cs typeface="Carlito"/>
              </a:rPr>
              <a:t>specific.</a:t>
            </a:r>
            <a:r>
              <a:rPr sz="2600" spc="-7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So</a:t>
            </a:r>
            <a:r>
              <a:rPr sz="2600" spc="-4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we</a:t>
            </a:r>
            <a:r>
              <a:rPr sz="2600" spc="-6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replaced</a:t>
            </a:r>
            <a:r>
              <a:rPr sz="2600" spc="-7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these</a:t>
            </a:r>
            <a:r>
              <a:rPr sz="2600" spc="-7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values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with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an</a:t>
            </a:r>
            <a:r>
              <a:rPr sz="2600" spc="-20" dirty="0">
                <a:latin typeface="Carlito"/>
                <a:cs typeface="Carlito"/>
              </a:rPr>
              <a:t> </a:t>
            </a:r>
            <a:r>
              <a:rPr sz="2600" b="1" dirty="0">
                <a:latin typeface="Carlito"/>
                <a:cs typeface="Carlito"/>
              </a:rPr>
              <a:t>error</a:t>
            </a:r>
            <a:r>
              <a:rPr sz="2600" b="1" spc="-45" dirty="0">
                <a:latin typeface="Carlito"/>
                <a:cs typeface="Carlito"/>
              </a:rPr>
              <a:t> </a:t>
            </a:r>
            <a:r>
              <a:rPr sz="2600" spc="-25" dirty="0">
                <a:latin typeface="Carlito"/>
                <a:cs typeface="Carlito"/>
              </a:rPr>
              <a:t>and </a:t>
            </a:r>
            <a:r>
              <a:rPr sz="2600" dirty="0">
                <a:latin typeface="Carlito"/>
                <a:cs typeface="Carlito"/>
              </a:rPr>
              <a:t>removed</a:t>
            </a:r>
            <a:r>
              <a:rPr sz="2600" spc="-7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the</a:t>
            </a:r>
            <a:r>
              <a:rPr sz="2600" spc="-75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errors.</a:t>
            </a:r>
            <a:endParaRPr sz="2600">
              <a:latin typeface="Carlito"/>
              <a:cs typeface="Carlito"/>
            </a:endParaRPr>
          </a:p>
          <a:p>
            <a:pPr marL="469900" marR="139065" indent="-457200">
              <a:lnSpc>
                <a:spcPct val="106900"/>
              </a:lnSpc>
              <a:buFont typeface="Wingdings"/>
              <a:buChar char=""/>
              <a:tabLst>
                <a:tab pos="469900" algn="l"/>
              </a:tabLst>
            </a:pPr>
            <a:r>
              <a:rPr sz="2600" dirty="0">
                <a:latin typeface="Carlito"/>
                <a:cs typeface="Carlito"/>
              </a:rPr>
              <a:t>So</a:t>
            </a:r>
            <a:r>
              <a:rPr sz="2600" spc="-4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now</a:t>
            </a:r>
            <a:r>
              <a:rPr sz="2600" spc="-4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we</a:t>
            </a:r>
            <a:r>
              <a:rPr sz="2600" spc="-4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after</a:t>
            </a:r>
            <a:r>
              <a:rPr sz="2600" spc="-6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removing</a:t>
            </a:r>
            <a:r>
              <a:rPr sz="2600" spc="-6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the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172</a:t>
            </a:r>
            <a:r>
              <a:rPr sz="2600" spc="-70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records</a:t>
            </a:r>
            <a:r>
              <a:rPr sz="2600" spc="-5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we</a:t>
            </a:r>
            <a:r>
              <a:rPr sz="2600" spc="-5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have</a:t>
            </a:r>
            <a:r>
              <a:rPr sz="2600" spc="-60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total </a:t>
            </a:r>
            <a:r>
              <a:rPr sz="2600" dirty="0">
                <a:latin typeface="Carlito"/>
                <a:cs typeface="Carlito"/>
              </a:rPr>
              <a:t>of</a:t>
            </a:r>
            <a:r>
              <a:rPr sz="2600" spc="-20" dirty="0">
                <a:latin typeface="Carlito"/>
                <a:cs typeface="Carlito"/>
              </a:rPr>
              <a:t> </a:t>
            </a:r>
            <a:r>
              <a:rPr sz="2600" b="1" dirty="0">
                <a:latin typeface="Carlito"/>
                <a:cs typeface="Carlito"/>
              </a:rPr>
              <a:t>87220</a:t>
            </a:r>
            <a:r>
              <a:rPr sz="2600" b="1" spc="-5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unique</a:t>
            </a:r>
            <a:r>
              <a:rPr sz="2600" spc="-45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records.</a:t>
            </a:r>
            <a:endParaRPr sz="2600">
              <a:latin typeface="Carlito"/>
              <a:cs typeface="Carlito"/>
            </a:endParaRPr>
          </a:p>
          <a:p>
            <a:pPr marL="469265" indent="-456565">
              <a:lnSpc>
                <a:spcPct val="100000"/>
              </a:lnSpc>
              <a:spcBef>
                <a:spcPts val="229"/>
              </a:spcBef>
              <a:buFont typeface="Wingdings"/>
              <a:buChar char=""/>
              <a:tabLst>
                <a:tab pos="469265" algn="l"/>
              </a:tabLst>
            </a:pPr>
            <a:r>
              <a:rPr sz="2600" dirty="0">
                <a:latin typeface="Carlito"/>
                <a:cs typeface="Carlito"/>
              </a:rPr>
              <a:t>We</a:t>
            </a:r>
            <a:r>
              <a:rPr sz="2600" spc="-4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added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a</a:t>
            </a:r>
            <a:r>
              <a:rPr sz="2600" spc="-2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new</a:t>
            </a:r>
            <a:r>
              <a:rPr sz="2600" spc="-4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column</a:t>
            </a:r>
            <a:r>
              <a:rPr sz="2600" spc="-3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using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DAX</a:t>
            </a:r>
            <a:r>
              <a:rPr sz="2600" spc="-5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query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named</a:t>
            </a:r>
            <a:r>
              <a:rPr sz="2600" spc="-60" dirty="0">
                <a:latin typeface="Carlito"/>
                <a:cs typeface="Carlito"/>
              </a:rPr>
              <a:t> </a:t>
            </a:r>
            <a:r>
              <a:rPr sz="2600" spc="-25" dirty="0">
                <a:latin typeface="Carlito"/>
                <a:cs typeface="Carlito"/>
              </a:rPr>
              <a:t>as</a:t>
            </a:r>
            <a:endParaRPr sz="2600">
              <a:latin typeface="Carlito"/>
              <a:cs typeface="Carlito"/>
            </a:endParaRPr>
          </a:p>
          <a:p>
            <a:pPr marL="469900" marR="5080">
              <a:lnSpc>
                <a:spcPct val="106900"/>
              </a:lnSpc>
            </a:pPr>
            <a:r>
              <a:rPr sz="2600" b="1" spc="-10" dirty="0">
                <a:latin typeface="Carlito"/>
                <a:cs typeface="Carlito"/>
              </a:rPr>
              <a:t>“status</a:t>
            </a:r>
            <a:r>
              <a:rPr sz="2600" b="1" spc="-55" dirty="0">
                <a:latin typeface="Carlito"/>
                <a:cs typeface="Carlito"/>
              </a:rPr>
              <a:t> </a:t>
            </a:r>
            <a:r>
              <a:rPr sz="2600" b="1" dirty="0">
                <a:latin typeface="Carlito"/>
                <a:cs typeface="Carlito"/>
              </a:rPr>
              <a:t>of</a:t>
            </a:r>
            <a:r>
              <a:rPr sz="2600" b="1" spc="-70" dirty="0">
                <a:latin typeface="Carlito"/>
                <a:cs typeface="Carlito"/>
              </a:rPr>
              <a:t> </a:t>
            </a:r>
            <a:r>
              <a:rPr sz="2600" b="1" dirty="0">
                <a:latin typeface="Carlito"/>
                <a:cs typeface="Carlito"/>
              </a:rPr>
              <a:t>room</a:t>
            </a:r>
            <a:r>
              <a:rPr sz="2600" b="1" spc="-60" dirty="0">
                <a:latin typeface="Carlito"/>
                <a:cs typeface="Carlito"/>
              </a:rPr>
              <a:t> </a:t>
            </a:r>
            <a:r>
              <a:rPr sz="2600" b="1" dirty="0">
                <a:latin typeface="Carlito"/>
                <a:cs typeface="Carlito"/>
              </a:rPr>
              <a:t>assigned”</a:t>
            </a:r>
            <a:r>
              <a:rPr sz="2600" b="1" spc="-4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which</a:t>
            </a:r>
            <a:r>
              <a:rPr sz="2600" spc="-6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shows</a:t>
            </a:r>
            <a:r>
              <a:rPr sz="2600" spc="-6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whether</a:t>
            </a:r>
            <a:r>
              <a:rPr sz="2600" spc="-75" dirty="0">
                <a:latin typeface="Carlito"/>
                <a:cs typeface="Carlito"/>
              </a:rPr>
              <a:t> </a:t>
            </a:r>
            <a:r>
              <a:rPr sz="2600" spc="-25" dirty="0">
                <a:latin typeface="Carlito"/>
                <a:cs typeface="Carlito"/>
              </a:rPr>
              <a:t>the </a:t>
            </a:r>
            <a:r>
              <a:rPr sz="2600" dirty="0">
                <a:latin typeface="Carlito"/>
                <a:cs typeface="Carlito"/>
              </a:rPr>
              <a:t>person</a:t>
            </a:r>
            <a:r>
              <a:rPr sz="2600" spc="-3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has</a:t>
            </a:r>
            <a:r>
              <a:rPr sz="2600" spc="-3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got</a:t>
            </a:r>
            <a:r>
              <a:rPr sz="2600" spc="-2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the</a:t>
            </a:r>
            <a:r>
              <a:rPr sz="2600" spc="-4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same</a:t>
            </a:r>
            <a:r>
              <a:rPr sz="2600" spc="-3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room</a:t>
            </a:r>
            <a:r>
              <a:rPr sz="2600" spc="-2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type</a:t>
            </a:r>
            <a:r>
              <a:rPr sz="2600" spc="-5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as</a:t>
            </a:r>
            <a:r>
              <a:rPr sz="2600" spc="-2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per</a:t>
            </a:r>
            <a:r>
              <a:rPr sz="2600" spc="-2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his/her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choice.</a:t>
            </a:r>
            <a:endParaRPr sz="2600">
              <a:latin typeface="Carlito"/>
              <a:cs typeface="Carlito"/>
            </a:endParaRPr>
          </a:p>
          <a:p>
            <a:pPr marL="469900" marR="374650" indent="-457200">
              <a:lnSpc>
                <a:spcPct val="106900"/>
              </a:lnSpc>
              <a:buFont typeface="Wingdings"/>
              <a:buChar char=""/>
              <a:tabLst>
                <a:tab pos="469900" algn="l"/>
              </a:tabLst>
            </a:pPr>
            <a:r>
              <a:rPr sz="2600" dirty="0">
                <a:latin typeface="Carlito"/>
                <a:cs typeface="Carlito"/>
              </a:rPr>
              <a:t>Then</a:t>
            </a:r>
            <a:r>
              <a:rPr sz="2600" spc="-6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in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the</a:t>
            </a:r>
            <a:r>
              <a:rPr sz="2600" spc="-4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column</a:t>
            </a:r>
            <a:r>
              <a:rPr sz="2600" spc="-6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named</a:t>
            </a:r>
            <a:r>
              <a:rPr sz="2600" spc="-45" dirty="0">
                <a:latin typeface="Carlito"/>
                <a:cs typeface="Carlito"/>
              </a:rPr>
              <a:t> </a:t>
            </a:r>
            <a:r>
              <a:rPr sz="2600" b="1" dirty="0">
                <a:latin typeface="Carlito"/>
                <a:cs typeface="Carlito"/>
              </a:rPr>
              <a:t>“agent”</a:t>
            </a:r>
            <a:r>
              <a:rPr sz="2600" b="1" spc="-4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we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found</a:t>
            </a:r>
            <a:r>
              <a:rPr sz="2600" spc="-4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out</a:t>
            </a:r>
            <a:r>
              <a:rPr sz="2600" spc="-40" dirty="0">
                <a:latin typeface="Carlito"/>
                <a:cs typeface="Carlito"/>
              </a:rPr>
              <a:t> </a:t>
            </a:r>
            <a:r>
              <a:rPr sz="2600" spc="-20" dirty="0">
                <a:latin typeface="Carlito"/>
                <a:cs typeface="Carlito"/>
              </a:rPr>
              <a:t>that </a:t>
            </a:r>
            <a:r>
              <a:rPr sz="2600" dirty="0">
                <a:latin typeface="Carlito"/>
                <a:cs typeface="Carlito"/>
              </a:rPr>
              <a:t>there</a:t>
            </a:r>
            <a:r>
              <a:rPr sz="2600" spc="-6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were</a:t>
            </a:r>
            <a:r>
              <a:rPr sz="2600" spc="-60" dirty="0">
                <a:latin typeface="Carlito"/>
                <a:cs typeface="Carlito"/>
              </a:rPr>
              <a:t> </a:t>
            </a:r>
            <a:r>
              <a:rPr sz="2600" b="1" dirty="0">
                <a:latin typeface="Carlito"/>
                <a:cs typeface="Carlito"/>
              </a:rPr>
              <a:t>12134</a:t>
            </a:r>
            <a:r>
              <a:rPr sz="2600" b="1" spc="-7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records</a:t>
            </a:r>
            <a:r>
              <a:rPr sz="2600" spc="-4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having</a:t>
            </a:r>
            <a:r>
              <a:rPr sz="2600" spc="-65" dirty="0">
                <a:latin typeface="Carlito"/>
                <a:cs typeface="Carlito"/>
              </a:rPr>
              <a:t> </a:t>
            </a:r>
            <a:r>
              <a:rPr sz="2600" b="1" dirty="0">
                <a:latin typeface="Carlito"/>
                <a:cs typeface="Carlito"/>
              </a:rPr>
              <a:t>NULL</a:t>
            </a:r>
            <a:r>
              <a:rPr sz="2600" b="1" spc="-6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value,</a:t>
            </a:r>
            <a:r>
              <a:rPr sz="2600" spc="-6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so</a:t>
            </a:r>
            <a:r>
              <a:rPr sz="2600" spc="-4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as</a:t>
            </a:r>
            <a:r>
              <a:rPr sz="2600" spc="-60" dirty="0">
                <a:latin typeface="Carlito"/>
                <a:cs typeface="Carlito"/>
              </a:rPr>
              <a:t> </a:t>
            </a:r>
            <a:r>
              <a:rPr sz="2600" spc="-25" dirty="0">
                <a:latin typeface="Carlito"/>
                <a:cs typeface="Carlito"/>
              </a:rPr>
              <a:t>the</a:t>
            </a:r>
            <a:endParaRPr sz="2600">
              <a:latin typeface="Carlito"/>
              <a:cs typeface="Carlito"/>
            </a:endParaRPr>
          </a:p>
          <a:p>
            <a:pPr marL="469900" marR="979805">
              <a:lnSpc>
                <a:spcPct val="106900"/>
              </a:lnSpc>
              <a:spcBef>
                <a:spcPts val="15"/>
              </a:spcBef>
            </a:pPr>
            <a:r>
              <a:rPr sz="2600" dirty="0">
                <a:latin typeface="Carlito"/>
                <a:cs typeface="Carlito"/>
              </a:rPr>
              <a:t>number</a:t>
            </a:r>
            <a:r>
              <a:rPr sz="2600" spc="-6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of</a:t>
            </a:r>
            <a:r>
              <a:rPr sz="2600" spc="-30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records</a:t>
            </a:r>
            <a:r>
              <a:rPr sz="2600" spc="-4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having</a:t>
            </a:r>
            <a:r>
              <a:rPr sz="2600" spc="-3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NULL</a:t>
            </a:r>
            <a:r>
              <a:rPr sz="2600" spc="-6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value</a:t>
            </a:r>
            <a:r>
              <a:rPr sz="2600" spc="-4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was</a:t>
            </a:r>
            <a:r>
              <a:rPr sz="2600" spc="-4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high</a:t>
            </a:r>
            <a:r>
              <a:rPr sz="2600" spc="-50" dirty="0">
                <a:latin typeface="Carlito"/>
                <a:cs typeface="Carlito"/>
              </a:rPr>
              <a:t> </a:t>
            </a:r>
            <a:r>
              <a:rPr sz="2600" spc="-25" dirty="0">
                <a:latin typeface="Carlito"/>
                <a:cs typeface="Carlito"/>
              </a:rPr>
              <a:t>we </a:t>
            </a:r>
            <a:r>
              <a:rPr sz="2600" dirty="0">
                <a:latin typeface="Carlito"/>
                <a:cs typeface="Carlito"/>
              </a:rPr>
              <a:t>replaced</a:t>
            </a:r>
            <a:r>
              <a:rPr sz="2600" spc="-6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the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same</a:t>
            </a:r>
            <a:r>
              <a:rPr sz="2600" spc="-5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with</a:t>
            </a:r>
            <a:r>
              <a:rPr sz="2600" spc="-25" dirty="0">
                <a:latin typeface="Carlito"/>
                <a:cs typeface="Carlito"/>
              </a:rPr>
              <a:t> </a:t>
            </a:r>
            <a:r>
              <a:rPr sz="2600" b="1" spc="-10" dirty="0">
                <a:latin typeface="Carlito"/>
                <a:cs typeface="Carlito"/>
              </a:rPr>
              <a:t>OTHERS.</a:t>
            </a:r>
            <a:endParaRPr sz="2600">
              <a:latin typeface="Carlito"/>
              <a:cs typeface="Carlito"/>
            </a:endParaRPr>
          </a:p>
          <a:p>
            <a:pPr marL="469265" indent="-456565">
              <a:lnSpc>
                <a:spcPct val="100000"/>
              </a:lnSpc>
              <a:spcBef>
                <a:spcPts val="219"/>
              </a:spcBef>
              <a:buFont typeface="Wingdings"/>
              <a:buChar char=""/>
              <a:tabLst>
                <a:tab pos="469265" algn="l"/>
              </a:tabLst>
            </a:pPr>
            <a:r>
              <a:rPr sz="2600" dirty="0">
                <a:latin typeface="Carlito"/>
                <a:cs typeface="Carlito"/>
              </a:rPr>
              <a:t>We</a:t>
            </a:r>
            <a:r>
              <a:rPr sz="2600" spc="-6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removed</a:t>
            </a:r>
            <a:r>
              <a:rPr sz="2600" spc="-6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the</a:t>
            </a:r>
            <a:r>
              <a:rPr sz="2600" spc="-70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“company”</a:t>
            </a:r>
            <a:r>
              <a:rPr sz="2600" spc="-6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column</a:t>
            </a:r>
            <a:r>
              <a:rPr sz="2600" spc="-7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as</a:t>
            </a:r>
            <a:r>
              <a:rPr sz="2600" spc="-5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that</a:t>
            </a:r>
            <a:r>
              <a:rPr sz="2600" spc="-6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was</a:t>
            </a:r>
            <a:r>
              <a:rPr sz="2600" spc="-60" dirty="0">
                <a:latin typeface="Carlito"/>
                <a:cs typeface="Carlito"/>
              </a:rPr>
              <a:t> </a:t>
            </a:r>
            <a:r>
              <a:rPr sz="2600" spc="-25" dirty="0">
                <a:latin typeface="Carlito"/>
                <a:cs typeface="Carlito"/>
              </a:rPr>
              <a:t>not</a:t>
            </a:r>
            <a:endParaRPr sz="2600">
              <a:latin typeface="Carlito"/>
              <a:cs typeface="Carlito"/>
            </a:endParaRPr>
          </a:p>
          <a:p>
            <a:pPr marL="469900">
              <a:lnSpc>
                <a:spcPct val="100000"/>
              </a:lnSpc>
              <a:spcBef>
                <a:spcPts val="215"/>
              </a:spcBef>
            </a:pPr>
            <a:r>
              <a:rPr sz="2600" dirty="0">
                <a:latin typeface="Carlito"/>
                <a:cs typeface="Carlito"/>
              </a:rPr>
              <a:t>useful</a:t>
            </a:r>
            <a:r>
              <a:rPr sz="2600" spc="-7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for</a:t>
            </a:r>
            <a:r>
              <a:rPr sz="2600" spc="-3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the</a:t>
            </a:r>
            <a:r>
              <a:rPr sz="2600" spc="-45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analysis.</a:t>
            </a:r>
            <a:endParaRPr sz="2600">
              <a:latin typeface="Carlito"/>
              <a:cs typeface="Carlito"/>
            </a:endParaRPr>
          </a:p>
          <a:p>
            <a:pPr marL="469265" indent="-456565">
              <a:lnSpc>
                <a:spcPct val="100000"/>
              </a:lnSpc>
              <a:spcBef>
                <a:spcPts val="215"/>
              </a:spcBef>
              <a:buFont typeface="Wingdings"/>
              <a:buChar char=""/>
              <a:tabLst>
                <a:tab pos="469265" algn="l"/>
              </a:tabLst>
            </a:pPr>
            <a:r>
              <a:rPr sz="2600" dirty="0">
                <a:latin typeface="Carlito"/>
                <a:cs typeface="Carlito"/>
              </a:rPr>
              <a:t>Then</a:t>
            </a:r>
            <a:r>
              <a:rPr sz="2600" spc="-6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after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all</a:t>
            </a:r>
            <a:r>
              <a:rPr sz="2600" spc="-3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these</a:t>
            </a:r>
            <a:r>
              <a:rPr sz="2600" spc="-7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steps</a:t>
            </a:r>
            <a:r>
              <a:rPr sz="2600" spc="-7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we</a:t>
            </a:r>
            <a:r>
              <a:rPr sz="2600" spc="-3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added</a:t>
            </a:r>
            <a:r>
              <a:rPr sz="2600" spc="-6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the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column</a:t>
            </a:r>
            <a:r>
              <a:rPr sz="2600" spc="-30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named</a:t>
            </a:r>
            <a:endParaRPr sz="2600">
              <a:latin typeface="Carlito"/>
              <a:cs typeface="Carlito"/>
            </a:endParaRPr>
          </a:p>
          <a:p>
            <a:pPr marL="469900" marR="704215">
              <a:lnSpc>
                <a:spcPct val="106900"/>
              </a:lnSpc>
              <a:spcBef>
                <a:spcPts val="15"/>
              </a:spcBef>
            </a:pPr>
            <a:r>
              <a:rPr sz="2600" b="1" dirty="0">
                <a:latin typeface="Carlito"/>
                <a:cs typeface="Carlito"/>
              </a:rPr>
              <a:t>“Order</a:t>
            </a:r>
            <a:r>
              <a:rPr sz="2600" b="1" spc="-30" dirty="0">
                <a:latin typeface="Carlito"/>
                <a:cs typeface="Carlito"/>
              </a:rPr>
              <a:t> </a:t>
            </a:r>
            <a:r>
              <a:rPr sz="2600" b="1" dirty="0">
                <a:latin typeface="Carlito"/>
                <a:cs typeface="Carlito"/>
              </a:rPr>
              <a:t>ID”</a:t>
            </a:r>
            <a:r>
              <a:rPr sz="2600" b="1" spc="-6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which</a:t>
            </a:r>
            <a:r>
              <a:rPr sz="2600" spc="-5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we</a:t>
            </a:r>
            <a:r>
              <a:rPr sz="2600" spc="-5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used</a:t>
            </a:r>
            <a:r>
              <a:rPr sz="2600" spc="-7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as</a:t>
            </a:r>
            <a:r>
              <a:rPr sz="2600" spc="-4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our</a:t>
            </a:r>
            <a:r>
              <a:rPr sz="2600" spc="-40" dirty="0">
                <a:latin typeface="Carlito"/>
                <a:cs typeface="Carlito"/>
              </a:rPr>
              <a:t> </a:t>
            </a:r>
            <a:r>
              <a:rPr sz="2600" b="1" dirty="0">
                <a:latin typeface="Carlito"/>
                <a:cs typeface="Carlito"/>
              </a:rPr>
              <a:t>primary</a:t>
            </a:r>
            <a:r>
              <a:rPr sz="2600" b="1" spc="-45" dirty="0">
                <a:latin typeface="Carlito"/>
                <a:cs typeface="Carlito"/>
              </a:rPr>
              <a:t> </a:t>
            </a:r>
            <a:r>
              <a:rPr sz="2600" b="1" dirty="0">
                <a:latin typeface="Carlito"/>
                <a:cs typeface="Carlito"/>
              </a:rPr>
              <a:t>key</a:t>
            </a:r>
            <a:r>
              <a:rPr sz="2600" b="1" spc="-3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in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spc="-20" dirty="0">
                <a:latin typeface="Carlito"/>
                <a:cs typeface="Carlito"/>
              </a:rPr>
              <a:t>this </a:t>
            </a:r>
            <a:r>
              <a:rPr sz="2600" spc="-10" dirty="0">
                <a:latin typeface="Carlito"/>
                <a:cs typeface="Carlito"/>
              </a:rPr>
              <a:t>data.</a:t>
            </a:r>
            <a:endParaRPr sz="2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19100"/>
            <a:ext cx="9144000" cy="3390900"/>
          </a:xfrm>
          <a:custGeom>
            <a:avLst/>
            <a:gdLst/>
            <a:ahLst/>
            <a:cxnLst/>
            <a:rect l="l" t="t" r="r" b="b"/>
            <a:pathLst>
              <a:path w="9144000" h="3390900">
                <a:moveTo>
                  <a:pt x="9144000" y="0"/>
                </a:moveTo>
                <a:lnTo>
                  <a:pt x="0" y="0"/>
                </a:lnTo>
                <a:lnTo>
                  <a:pt x="0" y="3390900"/>
                </a:lnTo>
                <a:lnTo>
                  <a:pt x="9144000" y="3390900"/>
                </a:lnTo>
                <a:lnTo>
                  <a:pt x="9144000" y="0"/>
                </a:lnTo>
                <a:close/>
              </a:path>
            </a:pathLst>
          </a:custGeom>
          <a:solidFill>
            <a:srgbClr val="819D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372600" y="3009900"/>
            <a:ext cx="8915400" cy="3505200"/>
          </a:xfrm>
          <a:custGeom>
            <a:avLst/>
            <a:gdLst/>
            <a:ahLst/>
            <a:cxnLst/>
            <a:rect l="l" t="t" r="r" b="b"/>
            <a:pathLst>
              <a:path w="8915400" h="3505200">
                <a:moveTo>
                  <a:pt x="0" y="3505200"/>
                </a:moveTo>
                <a:lnTo>
                  <a:pt x="8915399" y="3505200"/>
                </a:lnTo>
                <a:lnTo>
                  <a:pt x="8915399" y="0"/>
                </a:lnTo>
                <a:lnTo>
                  <a:pt x="0" y="0"/>
                </a:lnTo>
                <a:lnTo>
                  <a:pt x="0" y="3505200"/>
                </a:lnTo>
                <a:close/>
              </a:path>
            </a:pathLst>
          </a:custGeom>
          <a:solidFill>
            <a:srgbClr val="819D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5372098"/>
            <a:ext cx="9220200" cy="4800600"/>
          </a:xfrm>
          <a:custGeom>
            <a:avLst/>
            <a:gdLst/>
            <a:ahLst/>
            <a:cxnLst/>
            <a:rect l="l" t="t" r="r" b="b"/>
            <a:pathLst>
              <a:path w="9220200" h="4800600">
                <a:moveTo>
                  <a:pt x="9220200" y="0"/>
                </a:moveTo>
                <a:lnTo>
                  <a:pt x="0" y="0"/>
                </a:lnTo>
                <a:lnTo>
                  <a:pt x="0" y="4800600"/>
                </a:lnTo>
                <a:lnTo>
                  <a:pt x="9220200" y="4800600"/>
                </a:lnTo>
                <a:lnTo>
                  <a:pt x="9220200" y="0"/>
                </a:lnTo>
                <a:close/>
              </a:path>
            </a:pathLst>
          </a:custGeom>
          <a:solidFill>
            <a:srgbClr val="819DB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62711" y="443483"/>
            <a:ext cx="5655310" cy="1339215"/>
            <a:chOff x="362711" y="443483"/>
            <a:chExt cx="5655310" cy="133921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2711" y="443483"/>
              <a:ext cx="5654802" cy="133883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8471" y="1255775"/>
              <a:ext cx="4923282" cy="93725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0" y="419100"/>
            <a:ext cx="9144000" cy="3390900"/>
          </a:xfrm>
          <a:prstGeom prst="rect">
            <a:avLst/>
          </a:prstGeom>
        </p:spPr>
        <p:txBody>
          <a:bodyPr vert="horz" wrap="square" lIns="0" tIns="201295" rIns="0" bIns="0" rtlCol="0">
            <a:spAutoFit/>
          </a:bodyPr>
          <a:lstStyle/>
          <a:p>
            <a:pPr marL="739140" marR="552450">
              <a:lnSpc>
                <a:spcPct val="100000"/>
              </a:lnSpc>
              <a:spcBef>
                <a:spcPts val="1585"/>
              </a:spcBef>
            </a:pPr>
            <a:r>
              <a:rPr sz="4800" u="sng" spc="-145" dirty="0"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Data</a:t>
            </a:r>
            <a:r>
              <a:rPr sz="4800" u="sng" spc="-245" dirty="0"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4800" u="sng" spc="-100" dirty="0"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Manipulation</a:t>
            </a:r>
            <a:r>
              <a:rPr sz="4800" u="sng" spc="-245" dirty="0"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4800" b="0" u="none" dirty="0">
                <a:solidFill>
                  <a:srgbClr val="000000"/>
                </a:solidFill>
                <a:latin typeface="Caladea"/>
                <a:cs typeface="Caladea"/>
              </a:rPr>
              <a:t>is</a:t>
            </a:r>
            <a:r>
              <a:rPr sz="4800" b="0" u="none" spc="10" dirty="0">
                <a:solidFill>
                  <a:srgbClr val="000000"/>
                </a:solidFill>
                <a:latin typeface="Caladea"/>
                <a:cs typeface="Caladea"/>
              </a:rPr>
              <a:t> </a:t>
            </a:r>
            <a:r>
              <a:rPr sz="4800" b="0" u="none" spc="-25" dirty="0">
                <a:solidFill>
                  <a:srgbClr val="000000"/>
                </a:solidFill>
                <a:latin typeface="Caladea"/>
                <a:cs typeface="Caladea"/>
              </a:rPr>
              <a:t>the </a:t>
            </a:r>
            <a:r>
              <a:rPr sz="4800" b="0" u="none" dirty="0">
                <a:solidFill>
                  <a:srgbClr val="000000"/>
                </a:solidFill>
                <a:latin typeface="Caladea"/>
                <a:cs typeface="Caladea"/>
              </a:rPr>
              <a:t>modification</a:t>
            </a:r>
            <a:r>
              <a:rPr sz="4800" b="0" u="none" spc="-50" dirty="0">
                <a:solidFill>
                  <a:srgbClr val="000000"/>
                </a:solidFill>
                <a:latin typeface="Caladea"/>
                <a:cs typeface="Caladea"/>
              </a:rPr>
              <a:t> </a:t>
            </a:r>
            <a:r>
              <a:rPr sz="4800" b="0" u="none" dirty="0">
                <a:solidFill>
                  <a:srgbClr val="000000"/>
                </a:solidFill>
                <a:latin typeface="Caladea"/>
                <a:cs typeface="Caladea"/>
              </a:rPr>
              <a:t>of</a:t>
            </a:r>
            <a:r>
              <a:rPr sz="4800" b="0" u="none" spc="-70" dirty="0">
                <a:solidFill>
                  <a:srgbClr val="000000"/>
                </a:solidFill>
                <a:latin typeface="Caladea"/>
                <a:cs typeface="Caladea"/>
              </a:rPr>
              <a:t> </a:t>
            </a:r>
            <a:r>
              <a:rPr sz="4800" b="0" u="none" dirty="0">
                <a:solidFill>
                  <a:srgbClr val="000000"/>
                </a:solidFill>
                <a:latin typeface="Caladea"/>
                <a:cs typeface="Caladea"/>
              </a:rPr>
              <a:t>information</a:t>
            </a:r>
            <a:r>
              <a:rPr sz="4800" b="0" u="none" spc="-35" dirty="0">
                <a:solidFill>
                  <a:srgbClr val="000000"/>
                </a:solidFill>
                <a:latin typeface="Caladea"/>
                <a:cs typeface="Caladea"/>
              </a:rPr>
              <a:t> </a:t>
            </a:r>
            <a:r>
              <a:rPr sz="4800" b="0" u="none" spc="-25" dirty="0">
                <a:solidFill>
                  <a:srgbClr val="000000"/>
                </a:solidFill>
                <a:latin typeface="Caladea"/>
                <a:cs typeface="Caladea"/>
              </a:rPr>
              <a:t>to </a:t>
            </a:r>
            <a:r>
              <a:rPr sz="4800" b="0" u="none" dirty="0">
                <a:solidFill>
                  <a:srgbClr val="000000"/>
                </a:solidFill>
                <a:latin typeface="Caladea"/>
                <a:cs typeface="Caladea"/>
              </a:rPr>
              <a:t>make</a:t>
            </a:r>
            <a:r>
              <a:rPr sz="4800" b="0" u="none" spc="-55" dirty="0">
                <a:solidFill>
                  <a:srgbClr val="000000"/>
                </a:solidFill>
                <a:latin typeface="Caladea"/>
                <a:cs typeface="Caladea"/>
              </a:rPr>
              <a:t> </a:t>
            </a:r>
            <a:r>
              <a:rPr sz="4800" b="0" u="none" dirty="0">
                <a:solidFill>
                  <a:srgbClr val="000000"/>
                </a:solidFill>
                <a:latin typeface="Caladea"/>
                <a:cs typeface="Caladea"/>
              </a:rPr>
              <a:t>it</a:t>
            </a:r>
            <a:r>
              <a:rPr sz="4800" b="0" u="none" spc="-60" dirty="0">
                <a:solidFill>
                  <a:srgbClr val="000000"/>
                </a:solidFill>
                <a:latin typeface="Caladea"/>
                <a:cs typeface="Caladea"/>
              </a:rPr>
              <a:t> </a:t>
            </a:r>
            <a:r>
              <a:rPr sz="4800" b="0" u="none" dirty="0">
                <a:solidFill>
                  <a:srgbClr val="000000"/>
                </a:solidFill>
                <a:latin typeface="Caladea"/>
                <a:cs typeface="Caladea"/>
              </a:rPr>
              <a:t>easier</a:t>
            </a:r>
            <a:r>
              <a:rPr sz="4800" b="0" u="none" spc="-55" dirty="0">
                <a:solidFill>
                  <a:srgbClr val="000000"/>
                </a:solidFill>
                <a:latin typeface="Caladea"/>
                <a:cs typeface="Caladea"/>
              </a:rPr>
              <a:t> </a:t>
            </a:r>
            <a:r>
              <a:rPr sz="4800" b="0" u="none" dirty="0">
                <a:solidFill>
                  <a:srgbClr val="000000"/>
                </a:solidFill>
                <a:latin typeface="Caladea"/>
                <a:cs typeface="Caladea"/>
              </a:rPr>
              <a:t>to</a:t>
            </a:r>
            <a:r>
              <a:rPr sz="4800" b="0" u="none" spc="-55" dirty="0">
                <a:solidFill>
                  <a:srgbClr val="000000"/>
                </a:solidFill>
                <a:latin typeface="Caladea"/>
                <a:cs typeface="Caladea"/>
              </a:rPr>
              <a:t> </a:t>
            </a:r>
            <a:r>
              <a:rPr sz="4800" b="0" u="none" dirty="0">
                <a:solidFill>
                  <a:srgbClr val="000000"/>
                </a:solidFill>
                <a:latin typeface="Caladea"/>
                <a:cs typeface="Caladea"/>
              </a:rPr>
              <a:t>read</a:t>
            </a:r>
            <a:r>
              <a:rPr sz="4800" b="0" u="none" spc="-45" dirty="0">
                <a:solidFill>
                  <a:srgbClr val="000000"/>
                </a:solidFill>
                <a:latin typeface="Caladea"/>
                <a:cs typeface="Caladea"/>
              </a:rPr>
              <a:t> </a:t>
            </a:r>
            <a:r>
              <a:rPr sz="4800" b="0" u="none" dirty="0">
                <a:solidFill>
                  <a:srgbClr val="000000"/>
                </a:solidFill>
                <a:latin typeface="Caladea"/>
                <a:cs typeface="Caladea"/>
              </a:rPr>
              <a:t>or</a:t>
            </a:r>
            <a:r>
              <a:rPr sz="4800" b="0" u="none" spc="-55" dirty="0">
                <a:solidFill>
                  <a:srgbClr val="000000"/>
                </a:solidFill>
                <a:latin typeface="Caladea"/>
                <a:cs typeface="Caladea"/>
              </a:rPr>
              <a:t> </a:t>
            </a:r>
            <a:r>
              <a:rPr sz="4800" b="0" u="none" spc="-20" dirty="0">
                <a:solidFill>
                  <a:srgbClr val="000000"/>
                </a:solidFill>
                <a:latin typeface="Caladea"/>
                <a:cs typeface="Caladea"/>
              </a:rPr>
              <a:t>more </a:t>
            </a:r>
            <a:r>
              <a:rPr sz="4800" b="0" u="none" spc="-10" dirty="0">
                <a:solidFill>
                  <a:srgbClr val="000000"/>
                </a:solidFill>
                <a:latin typeface="Caladea"/>
                <a:cs typeface="Caladea"/>
              </a:rPr>
              <a:t>structured.</a:t>
            </a:r>
            <a:endParaRPr sz="4800">
              <a:latin typeface="Caladea"/>
              <a:cs typeface="Calade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454895" y="3009900"/>
            <a:ext cx="4578985" cy="1119505"/>
            <a:chOff x="9454895" y="3009900"/>
            <a:chExt cx="4578985" cy="111950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54895" y="3009900"/>
              <a:ext cx="4578858" cy="111937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59695" y="3686597"/>
              <a:ext cx="3969257" cy="8149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9372600" y="3009900"/>
            <a:ext cx="8915400" cy="3505200"/>
          </a:xfrm>
          <a:prstGeom prst="rect">
            <a:avLst/>
          </a:prstGeom>
        </p:spPr>
        <p:txBody>
          <a:bodyPr vert="horz" wrap="square" lIns="0" tIns="148590" rIns="0" bIns="0" rtlCol="0">
            <a:spAutoFit/>
          </a:bodyPr>
          <a:lstStyle/>
          <a:p>
            <a:pPr marL="396875" marR="1120775">
              <a:lnSpc>
                <a:spcPct val="100000"/>
              </a:lnSpc>
              <a:spcBef>
                <a:spcPts val="1170"/>
              </a:spcBef>
            </a:pPr>
            <a:r>
              <a:rPr sz="4000" b="1" u="sng" spc="-120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Data</a:t>
            </a:r>
            <a:r>
              <a:rPr sz="4000" b="1" u="sng" spc="-210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4000" b="1" u="sng" spc="-25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visualization</a:t>
            </a:r>
            <a:r>
              <a:rPr sz="4000" b="1" u="sng" spc="-220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4000" u="none" dirty="0">
                <a:latin typeface="Caladea"/>
                <a:cs typeface="Caladea"/>
              </a:rPr>
              <a:t>is the </a:t>
            </a:r>
            <a:r>
              <a:rPr sz="4000" u="none" spc="-10" dirty="0">
                <a:latin typeface="Caladea"/>
                <a:cs typeface="Caladea"/>
              </a:rPr>
              <a:t>graphical representation</a:t>
            </a:r>
            <a:r>
              <a:rPr sz="4000" u="none" spc="-95" dirty="0">
                <a:latin typeface="Caladea"/>
                <a:cs typeface="Caladea"/>
              </a:rPr>
              <a:t> </a:t>
            </a:r>
            <a:r>
              <a:rPr sz="4000" u="none" dirty="0">
                <a:latin typeface="Caladea"/>
                <a:cs typeface="Caladea"/>
              </a:rPr>
              <a:t>of</a:t>
            </a:r>
            <a:r>
              <a:rPr sz="4000" u="none" spc="-100" dirty="0">
                <a:latin typeface="Caladea"/>
                <a:cs typeface="Caladea"/>
              </a:rPr>
              <a:t> </a:t>
            </a:r>
            <a:r>
              <a:rPr sz="4000" u="none" dirty="0">
                <a:latin typeface="Caladea"/>
                <a:cs typeface="Caladea"/>
              </a:rPr>
              <a:t>information</a:t>
            </a:r>
            <a:r>
              <a:rPr sz="4000" u="none" spc="-114" dirty="0">
                <a:latin typeface="Caladea"/>
                <a:cs typeface="Caladea"/>
              </a:rPr>
              <a:t> </a:t>
            </a:r>
            <a:r>
              <a:rPr sz="4000" u="none" spc="-25" dirty="0">
                <a:latin typeface="Caladea"/>
                <a:cs typeface="Caladea"/>
              </a:rPr>
              <a:t>and </a:t>
            </a:r>
            <a:r>
              <a:rPr sz="4000" u="none" dirty="0">
                <a:latin typeface="Caladea"/>
                <a:cs typeface="Caladea"/>
              </a:rPr>
              <a:t>data.</a:t>
            </a:r>
            <a:r>
              <a:rPr sz="4000" u="none" spc="-110" dirty="0">
                <a:latin typeface="Caladea"/>
                <a:cs typeface="Caladea"/>
              </a:rPr>
              <a:t> </a:t>
            </a:r>
            <a:r>
              <a:rPr sz="4000" u="none" dirty="0">
                <a:latin typeface="Caladea"/>
                <a:cs typeface="Caladea"/>
              </a:rPr>
              <a:t>By</a:t>
            </a:r>
            <a:r>
              <a:rPr sz="4000" u="none" spc="-120" dirty="0">
                <a:latin typeface="Caladea"/>
                <a:cs typeface="Caladea"/>
              </a:rPr>
              <a:t> </a:t>
            </a:r>
            <a:r>
              <a:rPr sz="4000" u="none" dirty="0">
                <a:latin typeface="Caladea"/>
                <a:cs typeface="Caladea"/>
              </a:rPr>
              <a:t>using</a:t>
            </a:r>
            <a:r>
              <a:rPr sz="4000" u="none" spc="-100" dirty="0">
                <a:latin typeface="Caladea"/>
                <a:cs typeface="Caladea"/>
              </a:rPr>
              <a:t> </a:t>
            </a:r>
            <a:r>
              <a:rPr sz="4000" u="none" dirty="0">
                <a:latin typeface="Caladea"/>
                <a:cs typeface="Caladea"/>
              </a:rPr>
              <a:t>visual</a:t>
            </a:r>
            <a:r>
              <a:rPr sz="4000" u="none" spc="-110" dirty="0">
                <a:latin typeface="Caladea"/>
                <a:cs typeface="Caladea"/>
              </a:rPr>
              <a:t> </a:t>
            </a:r>
            <a:r>
              <a:rPr sz="4000" u="none" dirty="0">
                <a:latin typeface="Caladea"/>
                <a:cs typeface="Caladea"/>
              </a:rPr>
              <a:t>elements</a:t>
            </a:r>
            <a:r>
              <a:rPr sz="4000" u="none" spc="-95" dirty="0">
                <a:latin typeface="Caladea"/>
                <a:cs typeface="Caladea"/>
              </a:rPr>
              <a:t> </a:t>
            </a:r>
            <a:r>
              <a:rPr sz="4000" u="none" spc="-20" dirty="0">
                <a:latin typeface="Caladea"/>
                <a:cs typeface="Caladea"/>
              </a:rPr>
              <a:t>like </a:t>
            </a:r>
            <a:r>
              <a:rPr sz="4000" u="none" dirty="0">
                <a:latin typeface="Caladea"/>
                <a:cs typeface="Caladea"/>
              </a:rPr>
              <a:t>charts,</a:t>
            </a:r>
            <a:r>
              <a:rPr sz="4000" u="none" spc="-125" dirty="0">
                <a:latin typeface="Caladea"/>
                <a:cs typeface="Caladea"/>
              </a:rPr>
              <a:t> </a:t>
            </a:r>
            <a:r>
              <a:rPr sz="4000" u="none" dirty="0">
                <a:latin typeface="Caladea"/>
                <a:cs typeface="Caladea"/>
              </a:rPr>
              <a:t>graphs,</a:t>
            </a:r>
            <a:r>
              <a:rPr sz="4000" u="none" spc="-120" dirty="0">
                <a:latin typeface="Caladea"/>
                <a:cs typeface="Caladea"/>
              </a:rPr>
              <a:t> </a:t>
            </a:r>
            <a:r>
              <a:rPr sz="4000" u="none" dirty="0">
                <a:latin typeface="Caladea"/>
                <a:cs typeface="Caladea"/>
              </a:rPr>
              <a:t>and</a:t>
            </a:r>
            <a:r>
              <a:rPr sz="4000" u="none" spc="-114" dirty="0">
                <a:latin typeface="Caladea"/>
                <a:cs typeface="Caladea"/>
              </a:rPr>
              <a:t> </a:t>
            </a:r>
            <a:r>
              <a:rPr sz="4000" u="none" dirty="0">
                <a:latin typeface="Caladea"/>
                <a:cs typeface="Caladea"/>
              </a:rPr>
              <a:t>maps,</a:t>
            </a:r>
            <a:r>
              <a:rPr sz="4000" u="none" spc="-120" dirty="0">
                <a:latin typeface="Caladea"/>
                <a:cs typeface="Caladea"/>
              </a:rPr>
              <a:t> </a:t>
            </a:r>
            <a:r>
              <a:rPr sz="4000" u="none" spc="-20" dirty="0">
                <a:latin typeface="Caladea"/>
                <a:cs typeface="Caladea"/>
              </a:rPr>
              <a:t>data </a:t>
            </a:r>
            <a:r>
              <a:rPr sz="4000" u="none" spc="-10" dirty="0">
                <a:latin typeface="Caladea"/>
                <a:cs typeface="Caladea"/>
              </a:rPr>
              <a:t>visualization</a:t>
            </a:r>
            <a:r>
              <a:rPr sz="4000" u="none" spc="-110" dirty="0">
                <a:latin typeface="Caladea"/>
                <a:cs typeface="Caladea"/>
              </a:rPr>
              <a:t> </a:t>
            </a:r>
            <a:r>
              <a:rPr sz="4000" u="none" spc="-10" dirty="0">
                <a:latin typeface="Caladea"/>
                <a:cs typeface="Caladea"/>
              </a:rPr>
              <a:t>tools.</a:t>
            </a:r>
            <a:endParaRPr sz="4000">
              <a:latin typeface="Caladea"/>
              <a:cs typeface="Calade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5551932"/>
            <a:ext cx="9023350" cy="900430"/>
            <a:chOff x="0" y="5551932"/>
            <a:chExt cx="9023350" cy="900430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551932"/>
              <a:ext cx="9022842" cy="89992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8307" y="6094429"/>
              <a:ext cx="8516874" cy="6938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75056" y="5660263"/>
            <a:ext cx="8524875" cy="34404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b="1" u="sng" spc="-85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Primary</a:t>
            </a:r>
            <a:r>
              <a:rPr sz="3200" b="1" u="sng" spc="-145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00" b="1" u="sng" spc="-90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Data</a:t>
            </a:r>
            <a:r>
              <a:rPr sz="3200" b="1" u="sng" spc="-160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00" b="1" u="sng" spc="-80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Visual</a:t>
            </a:r>
            <a:r>
              <a:rPr sz="3200" b="1" u="sng" spc="-140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00" b="1" u="sng" spc="-75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Comparison</a:t>
            </a:r>
            <a:r>
              <a:rPr sz="3200" b="1" u="sng" spc="-160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00" b="1" u="sng" spc="-55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Using</a:t>
            </a:r>
            <a:r>
              <a:rPr sz="3200" b="1" u="sng" spc="-150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00" b="1" u="sng" spc="-10" dirty="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Matplotlib</a:t>
            </a:r>
            <a:r>
              <a:rPr sz="3200" b="1" u="none" spc="-10" dirty="0">
                <a:solidFill>
                  <a:srgbClr val="17375E"/>
                </a:solidFill>
                <a:latin typeface="Times New Roman"/>
                <a:cs typeface="Times New Roman"/>
              </a:rPr>
              <a:t> </a:t>
            </a:r>
            <a:r>
              <a:rPr sz="3200" u="none" spc="-20" dirty="0">
                <a:latin typeface="Caladea"/>
                <a:cs typeface="Caladea"/>
              </a:rPr>
              <a:t>We</a:t>
            </a:r>
            <a:r>
              <a:rPr sz="3200" u="none" spc="-55" dirty="0">
                <a:latin typeface="Caladea"/>
                <a:cs typeface="Caladea"/>
              </a:rPr>
              <a:t> </a:t>
            </a:r>
            <a:r>
              <a:rPr sz="3200" u="none" dirty="0">
                <a:latin typeface="Caladea"/>
                <a:cs typeface="Caladea"/>
              </a:rPr>
              <a:t>already</a:t>
            </a:r>
            <a:r>
              <a:rPr sz="3200" u="none" spc="-55" dirty="0">
                <a:latin typeface="Caladea"/>
                <a:cs typeface="Caladea"/>
              </a:rPr>
              <a:t> </a:t>
            </a:r>
            <a:r>
              <a:rPr sz="3200" u="none" dirty="0">
                <a:latin typeface="Caladea"/>
                <a:cs typeface="Caladea"/>
              </a:rPr>
              <a:t>know</a:t>
            </a:r>
            <a:r>
              <a:rPr sz="3200" u="none" spc="-70" dirty="0">
                <a:latin typeface="Caladea"/>
                <a:cs typeface="Caladea"/>
              </a:rPr>
              <a:t> </a:t>
            </a:r>
            <a:r>
              <a:rPr sz="3200" u="none" dirty="0">
                <a:latin typeface="Caladea"/>
                <a:cs typeface="Caladea"/>
              </a:rPr>
              <a:t>that</a:t>
            </a:r>
            <a:r>
              <a:rPr sz="3200" u="none" spc="-55" dirty="0">
                <a:latin typeface="Caladea"/>
                <a:cs typeface="Caladea"/>
              </a:rPr>
              <a:t> </a:t>
            </a:r>
            <a:r>
              <a:rPr sz="3200" u="none" dirty="0">
                <a:latin typeface="Caladea"/>
                <a:cs typeface="Caladea"/>
              </a:rPr>
              <a:t>we</a:t>
            </a:r>
            <a:r>
              <a:rPr sz="3200" u="none" spc="-70" dirty="0">
                <a:latin typeface="Caladea"/>
                <a:cs typeface="Caladea"/>
              </a:rPr>
              <a:t> </a:t>
            </a:r>
            <a:r>
              <a:rPr sz="3200" u="none" dirty="0">
                <a:latin typeface="Caladea"/>
                <a:cs typeface="Caladea"/>
              </a:rPr>
              <a:t>are</a:t>
            </a:r>
            <a:r>
              <a:rPr sz="3200" u="none" spc="-50" dirty="0">
                <a:latin typeface="Caladea"/>
                <a:cs typeface="Caladea"/>
              </a:rPr>
              <a:t> </a:t>
            </a:r>
            <a:r>
              <a:rPr sz="3200" u="none" dirty="0">
                <a:latin typeface="Caladea"/>
                <a:cs typeface="Caladea"/>
              </a:rPr>
              <a:t>dealing</a:t>
            </a:r>
            <a:r>
              <a:rPr sz="3200" u="none" spc="-55" dirty="0">
                <a:latin typeface="Caladea"/>
                <a:cs typeface="Caladea"/>
              </a:rPr>
              <a:t> </a:t>
            </a:r>
            <a:r>
              <a:rPr sz="3200" u="none" dirty="0">
                <a:latin typeface="Caladea"/>
                <a:cs typeface="Caladea"/>
              </a:rPr>
              <a:t>with</a:t>
            </a:r>
            <a:r>
              <a:rPr sz="3200" u="none" spc="-60" dirty="0">
                <a:latin typeface="Caladea"/>
                <a:cs typeface="Caladea"/>
              </a:rPr>
              <a:t> </a:t>
            </a:r>
            <a:r>
              <a:rPr sz="3200" u="none" dirty="0">
                <a:latin typeface="Caladea"/>
                <a:cs typeface="Caladea"/>
              </a:rPr>
              <a:t>a</a:t>
            </a:r>
            <a:r>
              <a:rPr sz="3200" u="none" spc="-70" dirty="0">
                <a:latin typeface="Caladea"/>
                <a:cs typeface="Caladea"/>
              </a:rPr>
              <a:t> </a:t>
            </a:r>
            <a:r>
              <a:rPr sz="3200" u="none" spc="-25" dirty="0">
                <a:latin typeface="Caladea"/>
                <a:cs typeface="Caladea"/>
              </a:rPr>
              <a:t>2- </a:t>
            </a:r>
            <a:r>
              <a:rPr sz="3200" u="none" dirty="0">
                <a:latin typeface="Caladea"/>
                <a:cs typeface="Caladea"/>
              </a:rPr>
              <a:t>Hotel</a:t>
            </a:r>
            <a:r>
              <a:rPr sz="3200" u="none" spc="-60" dirty="0">
                <a:latin typeface="Caladea"/>
                <a:cs typeface="Caladea"/>
              </a:rPr>
              <a:t> </a:t>
            </a:r>
            <a:r>
              <a:rPr sz="3200" u="none" dirty="0">
                <a:latin typeface="Caladea"/>
                <a:cs typeface="Caladea"/>
              </a:rPr>
              <a:t>data</a:t>
            </a:r>
            <a:r>
              <a:rPr sz="3200" u="none" spc="-55" dirty="0">
                <a:latin typeface="Caladea"/>
                <a:cs typeface="Caladea"/>
              </a:rPr>
              <a:t> </a:t>
            </a:r>
            <a:r>
              <a:rPr sz="3200" u="none" dirty="0">
                <a:latin typeface="Caladea"/>
                <a:cs typeface="Caladea"/>
              </a:rPr>
              <a:t>comparison</a:t>
            </a:r>
            <a:r>
              <a:rPr sz="3200" u="none" spc="-90" dirty="0">
                <a:latin typeface="Caladea"/>
                <a:cs typeface="Caladea"/>
              </a:rPr>
              <a:t> </a:t>
            </a:r>
            <a:r>
              <a:rPr sz="3200" u="none" dirty="0">
                <a:latin typeface="Caladea"/>
                <a:cs typeface="Caladea"/>
              </a:rPr>
              <a:t>but,</a:t>
            </a:r>
            <a:r>
              <a:rPr sz="3200" u="none" spc="-55" dirty="0">
                <a:latin typeface="Caladea"/>
                <a:cs typeface="Caladea"/>
              </a:rPr>
              <a:t> </a:t>
            </a:r>
            <a:r>
              <a:rPr sz="3200" u="none" dirty="0">
                <a:latin typeface="Caladea"/>
                <a:cs typeface="Caladea"/>
              </a:rPr>
              <a:t>before</a:t>
            </a:r>
            <a:r>
              <a:rPr sz="3200" u="none" spc="-55" dirty="0">
                <a:latin typeface="Caladea"/>
                <a:cs typeface="Caladea"/>
              </a:rPr>
              <a:t> </a:t>
            </a:r>
            <a:r>
              <a:rPr sz="3200" u="none" dirty="0">
                <a:latin typeface="Caladea"/>
                <a:cs typeface="Caladea"/>
              </a:rPr>
              <a:t>moving</a:t>
            </a:r>
            <a:r>
              <a:rPr sz="3200" u="none" spc="-75" dirty="0">
                <a:latin typeface="Caladea"/>
                <a:cs typeface="Caladea"/>
              </a:rPr>
              <a:t> </a:t>
            </a:r>
            <a:r>
              <a:rPr sz="3200" u="none" spc="-10" dirty="0">
                <a:latin typeface="Caladea"/>
                <a:cs typeface="Caladea"/>
              </a:rPr>
              <a:t>ahead, </a:t>
            </a:r>
            <a:r>
              <a:rPr sz="3200" u="none" dirty="0">
                <a:latin typeface="Caladea"/>
                <a:cs typeface="Caladea"/>
              </a:rPr>
              <a:t>we</a:t>
            </a:r>
            <a:r>
              <a:rPr sz="3200" u="none" spc="-75" dirty="0">
                <a:latin typeface="Caladea"/>
                <a:cs typeface="Caladea"/>
              </a:rPr>
              <a:t> </a:t>
            </a:r>
            <a:r>
              <a:rPr sz="3200" u="none" dirty="0">
                <a:latin typeface="Caladea"/>
                <a:cs typeface="Caladea"/>
              </a:rPr>
              <a:t>would</a:t>
            </a:r>
            <a:r>
              <a:rPr sz="3200" u="none" spc="-60" dirty="0">
                <a:latin typeface="Caladea"/>
                <a:cs typeface="Caladea"/>
              </a:rPr>
              <a:t> </a:t>
            </a:r>
            <a:r>
              <a:rPr sz="3200" u="none" dirty="0">
                <a:latin typeface="Caladea"/>
                <a:cs typeface="Caladea"/>
              </a:rPr>
              <a:t>have</a:t>
            </a:r>
            <a:r>
              <a:rPr sz="3200" u="none" spc="-60" dirty="0">
                <a:latin typeface="Caladea"/>
                <a:cs typeface="Caladea"/>
              </a:rPr>
              <a:t> </a:t>
            </a:r>
            <a:r>
              <a:rPr sz="3200" u="none" dirty="0">
                <a:latin typeface="Caladea"/>
                <a:cs typeface="Caladea"/>
              </a:rPr>
              <a:t>to</a:t>
            </a:r>
            <a:r>
              <a:rPr sz="3200" u="none" spc="-45" dirty="0">
                <a:latin typeface="Caladea"/>
                <a:cs typeface="Caladea"/>
              </a:rPr>
              <a:t> </a:t>
            </a:r>
            <a:r>
              <a:rPr sz="3200" u="none" dirty="0">
                <a:latin typeface="Caladea"/>
                <a:cs typeface="Caladea"/>
              </a:rPr>
              <a:t>see</a:t>
            </a:r>
            <a:r>
              <a:rPr sz="3200" u="none" spc="-60" dirty="0">
                <a:latin typeface="Caladea"/>
                <a:cs typeface="Caladea"/>
              </a:rPr>
              <a:t> </a:t>
            </a:r>
            <a:r>
              <a:rPr sz="3200" u="none" dirty="0">
                <a:latin typeface="Caladea"/>
                <a:cs typeface="Caladea"/>
              </a:rPr>
              <a:t>the</a:t>
            </a:r>
            <a:r>
              <a:rPr sz="3200" u="none" spc="-50" dirty="0">
                <a:latin typeface="Caladea"/>
                <a:cs typeface="Caladea"/>
              </a:rPr>
              <a:t> </a:t>
            </a:r>
            <a:r>
              <a:rPr sz="3200" u="none" dirty="0">
                <a:latin typeface="Caladea"/>
                <a:cs typeface="Caladea"/>
              </a:rPr>
              <a:t>shares</a:t>
            </a:r>
            <a:r>
              <a:rPr sz="3200" u="none" spc="-45" dirty="0">
                <a:latin typeface="Caladea"/>
                <a:cs typeface="Caladea"/>
              </a:rPr>
              <a:t> </a:t>
            </a:r>
            <a:r>
              <a:rPr sz="3200" u="none" dirty="0">
                <a:latin typeface="Caladea"/>
                <a:cs typeface="Caladea"/>
              </a:rPr>
              <a:t>of</a:t>
            </a:r>
            <a:r>
              <a:rPr sz="3200" u="none" spc="-50" dirty="0">
                <a:latin typeface="Caladea"/>
                <a:cs typeface="Caladea"/>
              </a:rPr>
              <a:t> </a:t>
            </a:r>
            <a:r>
              <a:rPr sz="3200" u="none" dirty="0">
                <a:latin typeface="Caladea"/>
                <a:cs typeface="Caladea"/>
              </a:rPr>
              <a:t>each</a:t>
            </a:r>
            <a:r>
              <a:rPr sz="3200" u="none" spc="-65" dirty="0">
                <a:latin typeface="Caladea"/>
                <a:cs typeface="Caladea"/>
              </a:rPr>
              <a:t> </a:t>
            </a:r>
            <a:r>
              <a:rPr sz="3200" u="none" dirty="0">
                <a:latin typeface="Caladea"/>
                <a:cs typeface="Caladea"/>
              </a:rPr>
              <a:t>hotel</a:t>
            </a:r>
            <a:r>
              <a:rPr sz="3200" u="none" spc="-55" dirty="0">
                <a:latin typeface="Caladea"/>
                <a:cs typeface="Caladea"/>
              </a:rPr>
              <a:t> </a:t>
            </a:r>
            <a:r>
              <a:rPr sz="3200" u="none" spc="-25" dirty="0">
                <a:latin typeface="Caladea"/>
                <a:cs typeface="Caladea"/>
              </a:rPr>
              <a:t>in</a:t>
            </a:r>
            <a:endParaRPr sz="3200">
              <a:latin typeface="Caladea"/>
              <a:cs typeface="Caladea"/>
            </a:endParaRPr>
          </a:p>
          <a:p>
            <a:pPr marL="12700">
              <a:lnSpc>
                <a:spcPct val="100000"/>
              </a:lnSpc>
            </a:pPr>
            <a:r>
              <a:rPr sz="3200" dirty="0">
                <a:latin typeface="Caladea"/>
                <a:cs typeface="Caladea"/>
              </a:rPr>
              <a:t>the</a:t>
            </a:r>
            <a:r>
              <a:rPr sz="3200" spc="-55" dirty="0">
                <a:latin typeface="Caladea"/>
                <a:cs typeface="Caladea"/>
              </a:rPr>
              <a:t> </a:t>
            </a:r>
            <a:r>
              <a:rPr sz="3200" dirty="0">
                <a:latin typeface="Caladea"/>
                <a:cs typeface="Caladea"/>
              </a:rPr>
              <a:t>analysis.Let’s</a:t>
            </a:r>
            <a:r>
              <a:rPr sz="3200" spc="-35" dirty="0">
                <a:latin typeface="Caladea"/>
                <a:cs typeface="Caladea"/>
              </a:rPr>
              <a:t> </a:t>
            </a:r>
            <a:r>
              <a:rPr sz="3200" dirty="0">
                <a:latin typeface="Caladea"/>
                <a:cs typeface="Caladea"/>
              </a:rPr>
              <a:t>use</a:t>
            </a:r>
            <a:r>
              <a:rPr sz="3200" spc="-50" dirty="0">
                <a:latin typeface="Caladea"/>
                <a:cs typeface="Caladea"/>
              </a:rPr>
              <a:t> </a:t>
            </a:r>
            <a:r>
              <a:rPr sz="3200" dirty="0">
                <a:latin typeface="Caladea"/>
                <a:cs typeface="Caladea"/>
              </a:rPr>
              <a:t>the</a:t>
            </a:r>
            <a:r>
              <a:rPr sz="3200" spc="-45" dirty="0">
                <a:latin typeface="Caladea"/>
                <a:cs typeface="Caladea"/>
              </a:rPr>
              <a:t> </a:t>
            </a:r>
            <a:r>
              <a:rPr sz="3200" dirty="0">
                <a:latin typeface="Caladea"/>
                <a:cs typeface="Caladea"/>
              </a:rPr>
              <a:t>Data</a:t>
            </a:r>
            <a:r>
              <a:rPr sz="3200" spc="-50" dirty="0">
                <a:latin typeface="Caladea"/>
                <a:cs typeface="Caladea"/>
              </a:rPr>
              <a:t> </a:t>
            </a:r>
            <a:r>
              <a:rPr sz="3200" dirty="0">
                <a:latin typeface="Caladea"/>
                <a:cs typeface="Caladea"/>
              </a:rPr>
              <a:t>Visualization</a:t>
            </a:r>
            <a:r>
              <a:rPr sz="3200" spc="-30" dirty="0">
                <a:latin typeface="Caladea"/>
                <a:cs typeface="Caladea"/>
              </a:rPr>
              <a:t> </a:t>
            </a:r>
            <a:r>
              <a:rPr sz="3200" spc="-20" dirty="0">
                <a:latin typeface="Caladea"/>
                <a:cs typeface="Caladea"/>
              </a:rPr>
              <a:t>tool</a:t>
            </a:r>
            <a:endParaRPr sz="3200">
              <a:latin typeface="Caladea"/>
              <a:cs typeface="Caladea"/>
            </a:endParaRPr>
          </a:p>
          <a:p>
            <a:pPr marL="12700" marR="146685">
              <a:lnSpc>
                <a:spcPct val="100000"/>
              </a:lnSpc>
            </a:pPr>
            <a:r>
              <a:rPr sz="3200" dirty="0">
                <a:latin typeface="Caladea"/>
                <a:cs typeface="Caladea"/>
              </a:rPr>
              <a:t>i.e.</a:t>
            </a:r>
            <a:r>
              <a:rPr sz="3200" spc="-25" dirty="0">
                <a:latin typeface="Caladea"/>
                <a:cs typeface="Caladea"/>
              </a:rPr>
              <a:t> </a:t>
            </a:r>
            <a:r>
              <a:rPr sz="3200" dirty="0">
                <a:latin typeface="Caladea"/>
                <a:cs typeface="Caladea"/>
              </a:rPr>
              <a:t>matplotlib</a:t>
            </a:r>
            <a:r>
              <a:rPr sz="3200" spc="-10" dirty="0">
                <a:latin typeface="Caladea"/>
                <a:cs typeface="Caladea"/>
              </a:rPr>
              <a:t> </a:t>
            </a:r>
            <a:r>
              <a:rPr sz="3200" spc="-25" dirty="0">
                <a:latin typeface="Caladea"/>
                <a:cs typeface="Caladea"/>
              </a:rPr>
              <a:t>(alternatively,</a:t>
            </a:r>
            <a:r>
              <a:rPr sz="3200" spc="-20" dirty="0">
                <a:latin typeface="Caladea"/>
                <a:cs typeface="Caladea"/>
              </a:rPr>
              <a:t> </a:t>
            </a:r>
            <a:r>
              <a:rPr sz="3200" dirty="0">
                <a:latin typeface="Caladea"/>
                <a:cs typeface="Caladea"/>
              </a:rPr>
              <a:t>seaborn</a:t>
            </a:r>
            <a:r>
              <a:rPr sz="3200" spc="-20" dirty="0">
                <a:latin typeface="Caladea"/>
                <a:cs typeface="Caladea"/>
              </a:rPr>
              <a:t> </a:t>
            </a:r>
            <a:r>
              <a:rPr sz="3200" dirty="0">
                <a:latin typeface="Caladea"/>
                <a:cs typeface="Caladea"/>
              </a:rPr>
              <a:t>can</a:t>
            </a:r>
            <a:r>
              <a:rPr sz="3200" spc="-20" dirty="0">
                <a:latin typeface="Caladea"/>
                <a:cs typeface="Caladea"/>
              </a:rPr>
              <a:t> </a:t>
            </a:r>
            <a:r>
              <a:rPr sz="3200" dirty="0">
                <a:latin typeface="Caladea"/>
                <a:cs typeface="Caladea"/>
              </a:rPr>
              <a:t>also</a:t>
            </a:r>
            <a:r>
              <a:rPr sz="3200" spc="-20" dirty="0">
                <a:latin typeface="Caladea"/>
                <a:cs typeface="Caladea"/>
              </a:rPr>
              <a:t> </a:t>
            </a:r>
            <a:r>
              <a:rPr sz="3200" spc="-25" dirty="0">
                <a:latin typeface="Caladea"/>
                <a:cs typeface="Caladea"/>
              </a:rPr>
              <a:t>be </a:t>
            </a:r>
            <a:r>
              <a:rPr sz="3200" dirty="0">
                <a:latin typeface="Caladea"/>
                <a:cs typeface="Caladea"/>
              </a:rPr>
              <a:t>used),</a:t>
            </a:r>
            <a:r>
              <a:rPr sz="3200" spc="-40" dirty="0">
                <a:latin typeface="Caladea"/>
                <a:cs typeface="Caladea"/>
              </a:rPr>
              <a:t> </a:t>
            </a:r>
            <a:r>
              <a:rPr sz="3200" dirty="0">
                <a:latin typeface="Caladea"/>
                <a:cs typeface="Caladea"/>
              </a:rPr>
              <a:t>for</a:t>
            </a:r>
            <a:r>
              <a:rPr sz="3200" spc="-35" dirty="0">
                <a:latin typeface="Caladea"/>
                <a:cs typeface="Caladea"/>
              </a:rPr>
              <a:t> </a:t>
            </a:r>
            <a:r>
              <a:rPr sz="3200" dirty="0">
                <a:latin typeface="Caladea"/>
                <a:cs typeface="Caladea"/>
              </a:rPr>
              <a:t>plotting</a:t>
            </a:r>
            <a:r>
              <a:rPr sz="3200" spc="-25" dirty="0">
                <a:latin typeface="Caladea"/>
                <a:cs typeface="Caladea"/>
              </a:rPr>
              <a:t> </a:t>
            </a:r>
            <a:r>
              <a:rPr sz="3200" dirty="0">
                <a:latin typeface="Caladea"/>
                <a:cs typeface="Caladea"/>
              </a:rPr>
              <a:t>the</a:t>
            </a:r>
            <a:r>
              <a:rPr sz="3200" spc="-30" dirty="0">
                <a:latin typeface="Caladea"/>
                <a:cs typeface="Caladea"/>
              </a:rPr>
              <a:t> </a:t>
            </a:r>
            <a:r>
              <a:rPr sz="3200" dirty="0">
                <a:latin typeface="Caladea"/>
                <a:cs typeface="Caladea"/>
              </a:rPr>
              <a:t>shares</a:t>
            </a:r>
            <a:r>
              <a:rPr sz="3200" spc="-25" dirty="0">
                <a:latin typeface="Caladea"/>
                <a:cs typeface="Caladea"/>
              </a:rPr>
              <a:t> </a:t>
            </a:r>
            <a:r>
              <a:rPr sz="3200" dirty="0">
                <a:latin typeface="Caladea"/>
                <a:cs typeface="Caladea"/>
              </a:rPr>
              <a:t>of</a:t>
            </a:r>
            <a:r>
              <a:rPr sz="3200" spc="-20" dirty="0">
                <a:latin typeface="Caladea"/>
                <a:cs typeface="Caladea"/>
              </a:rPr>
              <a:t> </a:t>
            </a:r>
            <a:r>
              <a:rPr sz="3200" dirty="0">
                <a:latin typeface="Caladea"/>
                <a:cs typeface="Caladea"/>
              </a:rPr>
              <a:t>each</a:t>
            </a:r>
            <a:r>
              <a:rPr sz="3200" spc="-35" dirty="0">
                <a:latin typeface="Caladea"/>
                <a:cs typeface="Caladea"/>
              </a:rPr>
              <a:t> </a:t>
            </a:r>
            <a:r>
              <a:rPr sz="3200" dirty="0">
                <a:latin typeface="Caladea"/>
                <a:cs typeface="Caladea"/>
              </a:rPr>
              <a:t>hotel</a:t>
            </a:r>
            <a:r>
              <a:rPr sz="3200" spc="-25" dirty="0">
                <a:latin typeface="Caladea"/>
                <a:cs typeface="Caladea"/>
              </a:rPr>
              <a:t> </a:t>
            </a:r>
            <a:r>
              <a:rPr sz="3200" spc="-10" dirty="0">
                <a:latin typeface="Caladea"/>
                <a:cs typeface="Caladea"/>
              </a:rPr>
              <a:t>data.</a:t>
            </a:r>
            <a:endParaRPr sz="3200">
              <a:latin typeface="Caladea"/>
              <a:cs typeface="Calade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002011" y="6600443"/>
            <a:ext cx="7600188" cy="350520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729468" y="0"/>
            <a:ext cx="5801359" cy="2933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69220"/>
            <a:chOff x="0" y="0"/>
            <a:chExt cx="18288000" cy="10269220"/>
          </a:xfrm>
        </p:grpSpPr>
        <p:sp>
          <p:nvSpPr>
            <p:cNvPr id="3" name="object 3"/>
            <p:cNvSpPr/>
            <p:nvPr/>
          </p:nvSpPr>
          <p:spPr>
            <a:xfrm>
              <a:off x="0" y="2781300"/>
              <a:ext cx="11930380" cy="5913120"/>
            </a:xfrm>
            <a:custGeom>
              <a:avLst/>
              <a:gdLst/>
              <a:ahLst/>
              <a:cxnLst/>
              <a:rect l="l" t="t" r="r" b="b"/>
              <a:pathLst>
                <a:path w="11930380" h="5913120">
                  <a:moveTo>
                    <a:pt x="11929872" y="0"/>
                  </a:moveTo>
                  <a:lnTo>
                    <a:pt x="0" y="0"/>
                  </a:lnTo>
                  <a:lnTo>
                    <a:pt x="0" y="5913120"/>
                  </a:lnTo>
                  <a:lnTo>
                    <a:pt x="11929872" y="5913120"/>
                  </a:lnTo>
                  <a:lnTo>
                    <a:pt x="11929872" y="0"/>
                  </a:lnTo>
                  <a:close/>
                </a:path>
              </a:pathLst>
            </a:custGeom>
            <a:solidFill>
              <a:srgbClr val="819D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29871" y="0"/>
              <a:ext cx="6358128" cy="1026870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436" y="-20019"/>
            <a:ext cx="8063383" cy="2689198"/>
          </a:xfrm>
          <a:prstGeom prst="rect">
            <a:avLst/>
          </a:prstGeom>
        </p:spPr>
        <p:txBody>
          <a:bodyPr vert="horz" wrap="square" lIns="0" tIns="275590" rIns="0" bIns="0" rtlCol="0">
            <a:spAutoFit/>
          </a:bodyPr>
          <a:lstStyle/>
          <a:p>
            <a:pPr marL="12700" marR="5080">
              <a:lnSpc>
                <a:spcPts val="9410"/>
              </a:lnSpc>
              <a:spcBef>
                <a:spcPts val="2170"/>
              </a:spcBef>
            </a:pPr>
            <a:r>
              <a:rPr sz="9600" b="0" dirty="0">
                <a:latin typeface="Georgia"/>
                <a:cs typeface="Georgia"/>
              </a:rPr>
              <a:t>TYPES OF HOTEL PLOT</a:t>
            </a:r>
            <a:endParaRPr sz="96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75301" y="3822572"/>
            <a:ext cx="6307455" cy="3379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latin typeface="Carlito"/>
                <a:cs typeface="Carlito"/>
              </a:rPr>
              <a:t>i.e.</a:t>
            </a:r>
            <a:r>
              <a:rPr sz="4400" spc="-65" dirty="0">
                <a:latin typeface="Carlito"/>
                <a:cs typeface="Carlito"/>
              </a:rPr>
              <a:t> </a:t>
            </a:r>
            <a:r>
              <a:rPr sz="4400" dirty="0">
                <a:latin typeface="Carlito"/>
                <a:cs typeface="Carlito"/>
              </a:rPr>
              <a:t>the</a:t>
            </a:r>
            <a:r>
              <a:rPr sz="4400" spc="-60" dirty="0">
                <a:latin typeface="Carlito"/>
                <a:cs typeface="Carlito"/>
              </a:rPr>
              <a:t> </a:t>
            </a:r>
            <a:r>
              <a:rPr sz="4400" dirty="0">
                <a:latin typeface="Carlito"/>
                <a:cs typeface="Carlito"/>
              </a:rPr>
              <a:t>data</a:t>
            </a:r>
            <a:r>
              <a:rPr sz="4400" spc="-60" dirty="0">
                <a:latin typeface="Carlito"/>
                <a:cs typeface="Carlito"/>
              </a:rPr>
              <a:t> </a:t>
            </a:r>
            <a:r>
              <a:rPr sz="4400" dirty="0">
                <a:latin typeface="Carlito"/>
                <a:cs typeface="Carlito"/>
              </a:rPr>
              <a:t>we</a:t>
            </a:r>
            <a:r>
              <a:rPr sz="4400" spc="-60" dirty="0">
                <a:latin typeface="Carlito"/>
                <a:cs typeface="Carlito"/>
              </a:rPr>
              <a:t> </a:t>
            </a:r>
            <a:r>
              <a:rPr sz="4400" dirty="0">
                <a:latin typeface="Carlito"/>
                <a:cs typeface="Carlito"/>
              </a:rPr>
              <a:t>will</a:t>
            </a:r>
            <a:r>
              <a:rPr sz="4400" spc="-55" dirty="0">
                <a:latin typeface="Carlito"/>
                <a:cs typeface="Carlito"/>
              </a:rPr>
              <a:t> </a:t>
            </a:r>
            <a:r>
              <a:rPr sz="4400" spc="-25" dirty="0">
                <a:latin typeface="Carlito"/>
                <a:cs typeface="Carlito"/>
              </a:rPr>
              <a:t>be </a:t>
            </a:r>
            <a:r>
              <a:rPr sz="4400" dirty="0">
                <a:latin typeface="Carlito"/>
                <a:cs typeface="Carlito"/>
              </a:rPr>
              <a:t>dealing</a:t>
            </a:r>
            <a:r>
              <a:rPr sz="4400" spc="-45" dirty="0">
                <a:latin typeface="Carlito"/>
                <a:cs typeface="Carlito"/>
              </a:rPr>
              <a:t> </a:t>
            </a:r>
            <a:r>
              <a:rPr sz="4400" dirty="0">
                <a:latin typeface="Carlito"/>
                <a:cs typeface="Carlito"/>
              </a:rPr>
              <a:t>with</a:t>
            </a:r>
            <a:r>
              <a:rPr sz="4400" spc="-40" dirty="0">
                <a:latin typeface="Carlito"/>
                <a:cs typeface="Carlito"/>
              </a:rPr>
              <a:t> </a:t>
            </a:r>
            <a:r>
              <a:rPr sz="4400" dirty="0">
                <a:latin typeface="Carlito"/>
                <a:cs typeface="Carlito"/>
              </a:rPr>
              <a:t>has</a:t>
            </a:r>
            <a:r>
              <a:rPr sz="4400" spc="-45" dirty="0">
                <a:latin typeface="Carlito"/>
                <a:cs typeface="Carlito"/>
              </a:rPr>
              <a:t> </a:t>
            </a:r>
            <a:r>
              <a:rPr sz="4400" spc="-10" dirty="0">
                <a:latin typeface="Carlito"/>
                <a:cs typeface="Carlito"/>
              </a:rPr>
              <a:t>61.13 </a:t>
            </a:r>
            <a:r>
              <a:rPr sz="4400" dirty="0">
                <a:latin typeface="Carlito"/>
                <a:cs typeface="Carlito"/>
              </a:rPr>
              <a:t>percent</a:t>
            </a:r>
            <a:r>
              <a:rPr sz="4400" spc="-85" dirty="0">
                <a:latin typeface="Carlito"/>
                <a:cs typeface="Carlito"/>
              </a:rPr>
              <a:t> </a:t>
            </a:r>
            <a:r>
              <a:rPr sz="4400" dirty="0">
                <a:latin typeface="Carlito"/>
                <a:cs typeface="Carlito"/>
              </a:rPr>
              <a:t>share</a:t>
            </a:r>
            <a:r>
              <a:rPr sz="4400" spc="-60" dirty="0">
                <a:latin typeface="Carlito"/>
                <a:cs typeface="Carlito"/>
              </a:rPr>
              <a:t> </a:t>
            </a:r>
            <a:r>
              <a:rPr sz="4400" dirty="0">
                <a:latin typeface="Carlito"/>
                <a:cs typeface="Carlito"/>
              </a:rPr>
              <a:t>of</a:t>
            </a:r>
            <a:r>
              <a:rPr sz="4400" spc="-60" dirty="0">
                <a:latin typeface="Carlito"/>
                <a:cs typeface="Carlito"/>
              </a:rPr>
              <a:t> </a:t>
            </a:r>
            <a:r>
              <a:rPr sz="4400" dirty="0">
                <a:latin typeface="Carlito"/>
                <a:cs typeface="Carlito"/>
              </a:rPr>
              <a:t>City</a:t>
            </a:r>
            <a:r>
              <a:rPr sz="4400" spc="-60" dirty="0">
                <a:latin typeface="Carlito"/>
                <a:cs typeface="Carlito"/>
              </a:rPr>
              <a:t> </a:t>
            </a:r>
            <a:r>
              <a:rPr sz="4400" spc="-10" dirty="0">
                <a:latin typeface="Carlito"/>
                <a:cs typeface="Carlito"/>
              </a:rPr>
              <a:t>Hotel </a:t>
            </a:r>
            <a:r>
              <a:rPr sz="4400" dirty="0">
                <a:latin typeface="Carlito"/>
                <a:cs typeface="Carlito"/>
              </a:rPr>
              <a:t>and</a:t>
            </a:r>
            <a:r>
              <a:rPr sz="4400" spc="-55" dirty="0">
                <a:latin typeface="Carlito"/>
                <a:cs typeface="Carlito"/>
              </a:rPr>
              <a:t> </a:t>
            </a:r>
            <a:r>
              <a:rPr sz="4400" dirty="0">
                <a:latin typeface="Carlito"/>
                <a:cs typeface="Carlito"/>
              </a:rPr>
              <a:t>the</a:t>
            </a:r>
            <a:r>
              <a:rPr sz="4400" spc="-40" dirty="0">
                <a:latin typeface="Carlito"/>
                <a:cs typeface="Carlito"/>
              </a:rPr>
              <a:t> </a:t>
            </a:r>
            <a:r>
              <a:rPr sz="4400" dirty="0">
                <a:latin typeface="Carlito"/>
                <a:cs typeface="Carlito"/>
              </a:rPr>
              <a:t>rest</a:t>
            </a:r>
            <a:r>
              <a:rPr sz="4400" spc="-40" dirty="0">
                <a:latin typeface="Carlito"/>
                <a:cs typeface="Carlito"/>
              </a:rPr>
              <a:t> </a:t>
            </a:r>
            <a:r>
              <a:rPr sz="4400" dirty="0">
                <a:latin typeface="Carlito"/>
                <a:cs typeface="Carlito"/>
              </a:rPr>
              <a:t>is</a:t>
            </a:r>
            <a:r>
              <a:rPr sz="4400" spc="-40" dirty="0">
                <a:latin typeface="Carlito"/>
                <a:cs typeface="Carlito"/>
              </a:rPr>
              <a:t> </a:t>
            </a:r>
            <a:r>
              <a:rPr sz="4400" dirty="0">
                <a:latin typeface="Carlito"/>
                <a:cs typeface="Carlito"/>
              </a:rPr>
              <a:t>of</a:t>
            </a:r>
            <a:r>
              <a:rPr sz="4400" spc="-45" dirty="0">
                <a:latin typeface="Carlito"/>
                <a:cs typeface="Carlito"/>
              </a:rPr>
              <a:t> </a:t>
            </a:r>
            <a:r>
              <a:rPr sz="4400" dirty="0">
                <a:latin typeface="Carlito"/>
                <a:cs typeface="Carlito"/>
              </a:rPr>
              <a:t>the</a:t>
            </a:r>
            <a:r>
              <a:rPr sz="4400" spc="-45" dirty="0">
                <a:latin typeface="Carlito"/>
                <a:cs typeface="Carlito"/>
              </a:rPr>
              <a:t> </a:t>
            </a:r>
            <a:r>
              <a:rPr sz="4400" spc="-10" dirty="0">
                <a:latin typeface="Carlito"/>
                <a:cs typeface="Carlito"/>
              </a:rPr>
              <a:t>Resort Hotel.</a:t>
            </a:r>
            <a:endParaRPr sz="4400">
              <a:latin typeface="Carlito"/>
              <a:cs typeface="Carli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-4000" y="3445319"/>
            <a:ext cx="4253865" cy="4239260"/>
            <a:chOff x="-4000" y="3445319"/>
            <a:chExt cx="4253865" cy="423926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454908"/>
              <a:ext cx="4239767" cy="421995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61" y="3450082"/>
              <a:ext cx="4244340" cy="4229735"/>
            </a:xfrm>
            <a:custGeom>
              <a:avLst/>
              <a:gdLst/>
              <a:ahLst/>
              <a:cxnLst/>
              <a:rect l="l" t="t" r="r" b="b"/>
              <a:pathLst>
                <a:path w="4244340" h="4229734">
                  <a:moveTo>
                    <a:pt x="0" y="4229480"/>
                  </a:moveTo>
                  <a:lnTo>
                    <a:pt x="4243768" y="4229480"/>
                  </a:lnTo>
                  <a:lnTo>
                    <a:pt x="4243768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0F24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2122</Words>
  <Application>Microsoft Office PowerPoint</Application>
  <PresentationFormat>Custom</PresentationFormat>
  <Paragraphs>182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43" baseType="lpstr">
      <vt:lpstr>Arial</vt:lpstr>
      <vt:lpstr>Arial Black</vt:lpstr>
      <vt:lpstr>Bookman Uralic</vt:lpstr>
      <vt:lpstr>Caladea</vt:lpstr>
      <vt:lpstr>Calibri</vt:lpstr>
      <vt:lpstr>Carlito</vt:lpstr>
      <vt:lpstr>Courier New</vt:lpstr>
      <vt:lpstr>Georgia</vt:lpstr>
      <vt:lpstr>Liberation Sans Narrow</vt:lpstr>
      <vt:lpstr>Lucida Bright</vt:lpstr>
      <vt:lpstr>Schoolbook Uralic</vt:lpstr>
      <vt:lpstr>Standard Symbols PS</vt:lpstr>
      <vt:lpstr>Symbol</vt:lpstr>
      <vt:lpstr>Times New Roman</vt:lpstr>
      <vt:lpstr>Trebuchet MS</vt:lpstr>
      <vt:lpstr>Verdana</vt:lpstr>
      <vt:lpstr>Wingdings</vt:lpstr>
      <vt:lpstr>Office Theme</vt:lpstr>
      <vt:lpstr>HOTEL BOOKING</vt:lpstr>
      <vt:lpstr>PowerPoint Presentation</vt:lpstr>
      <vt:lpstr>Summary of the Project:</vt:lpstr>
      <vt:lpstr>EFFECT OF PROJECT :</vt:lpstr>
      <vt:lpstr>Data Variable:</vt:lpstr>
      <vt:lpstr>Data Cleaning and Wrangling Process:</vt:lpstr>
      <vt:lpstr>Continued . . .</vt:lpstr>
      <vt:lpstr>Data Manipulation is the modification of information to make it easier to read or more structured.</vt:lpstr>
      <vt:lpstr>TYPES OF HOTEL PLOT</vt:lpstr>
      <vt:lpstr>FABRICATING INSIGHTS</vt:lpstr>
      <vt:lpstr>Continued...</vt:lpstr>
      <vt:lpstr>Continued...</vt:lpstr>
      <vt:lpstr>Continued...</vt:lpstr>
      <vt:lpstr>Continued...</vt:lpstr>
      <vt:lpstr>Continued...</vt:lpstr>
      <vt:lpstr>Continued...</vt:lpstr>
      <vt:lpstr>Continued...</vt:lpstr>
      <vt:lpstr>PowerPoint Presentation</vt:lpstr>
      <vt:lpstr>D ASHBOARD </vt:lpstr>
      <vt:lpstr>PowerPoint Presentation</vt:lpstr>
      <vt:lpstr>DERIVING CONCLUSIONS</vt:lpstr>
      <vt:lpstr>SUGGESTIONS :</vt:lpstr>
      <vt:lpstr>SUGGESTIONS :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Light Blue Simple Minimalist Professional Hotel Presentation</dc:title>
  <dc:creator>ANJALI</dc:creator>
  <cp:lastModifiedBy>Anjali Solanki</cp:lastModifiedBy>
  <cp:revision>1</cp:revision>
  <dcterms:created xsi:type="dcterms:W3CDTF">2024-05-18T12:27:23Z</dcterms:created>
  <dcterms:modified xsi:type="dcterms:W3CDTF">2024-05-18T13:22:45Z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2024-05-17T00:00:00Z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2024-05-18T00:00:00Z</vt:filetime>
  </property>
  <property fmtid="{D5CDD505-2E9C-101B-9397-08002B2CF9AE}" pid="5" name="Producer">
    <vt:lpwstr>3-Heights(TM) PDF Security Shell 4.8.25.2 (http://www.pdf-tools.com)</vt:lpwstr>
  </property>
</Properties>
</file>